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99" r:id="rId2"/>
    <p:sldId id="378" r:id="rId3"/>
    <p:sldId id="293" r:id="rId4"/>
    <p:sldId id="302" r:id="rId5"/>
    <p:sldId id="303" r:id="rId6"/>
    <p:sldId id="300" r:id="rId7"/>
    <p:sldId id="309" r:id="rId8"/>
    <p:sldId id="296" r:id="rId9"/>
    <p:sldId id="379" r:id="rId10"/>
    <p:sldId id="294" r:id="rId11"/>
    <p:sldId id="304" r:id="rId12"/>
    <p:sldId id="291" r:id="rId13"/>
    <p:sldId id="305" r:id="rId14"/>
    <p:sldId id="274" r:id="rId15"/>
    <p:sldId id="380" r:id="rId16"/>
    <p:sldId id="383" r:id="rId17"/>
    <p:sldId id="410" r:id="rId18"/>
    <p:sldId id="275" r:id="rId19"/>
    <p:sldId id="276" r:id="rId20"/>
    <p:sldId id="277" r:id="rId21"/>
    <p:sldId id="278" r:id="rId22"/>
    <p:sldId id="279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2" r:id="rId31"/>
    <p:sldId id="398" r:id="rId32"/>
    <p:sldId id="399" r:id="rId33"/>
    <p:sldId id="394" r:id="rId34"/>
    <p:sldId id="395" r:id="rId35"/>
    <p:sldId id="396" r:id="rId36"/>
    <p:sldId id="408" r:id="rId37"/>
    <p:sldId id="400" r:id="rId38"/>
    <p:sldId id="401" r:id="rId39"/>
    <p:sldId id="402" r:id="rId40"/>
    <p:sldId id="411" r:id="rId41"/>
    <p:sldId id="403" r:id="rId42"/>
    <p:sldId id="404" r:id="rId43"/>
    <p:sldId id="405" r:id="rId44"/>
    <p:sldId id="409" r:id="rId45"/>
  </p:sldIdLst>
  <p:sldSz cx="16256000" cy="9144000"/>
  <p:notesSz cx="6858000" cy="9144000"/>
  <p:defaultTextStyle>
    <a:lvl1pPr algn="ctr" defTabSz="546100">
      <a:defRPr sz="3800">
        <a:latin typeface="+mn-lt"/>
        <a:ea typeface="+mn-ea"/>
        <a:cs typeface="+mn-cs"/>
        <a:sym typeface="Gill Sans"/>
      </a:defRPr>
    </a:lvl1pPr>
    <a:lvl2pPr indent="342900" algn="ctr" defTabSz="546100">
      <a:defRPr sz="3800">
        <a:latin typeface="+mn-lt"/>
        <a:ea typeface="+mn-ea"/>
        <a:cs typeface="+mn-cs"/>
        <a:sym typeface="Gill Sans"/>
      </a:defRPr>
    </a:lvl2pPr>
    <a:lvl3pPr indent="685800" algn="ctr" defTabSz="546100">
      <a:defRPr sz="3800">
        <a:latin typeface="+mn-lt"/>
        <a:ea typeface="+mn-ea"/>
        <a:cs typeface="+mn-cs"/>
        <a:sym typeface="Gill Sans"/>
      </a:defRPr>
    </a:lvl3pPr>
    <a:lvl4pPr indent="1028700" algn="ctr" defTabSz="546100">
      <a:defRPr sz="3800">
        <a:latin typeface="+mn-lt"/>
        <a:ea typeface="+mn-ea"/>
        <a:cs typeface="+mn-cs"/>
        <a:sym typeface="Gill Sans"/>
      </a:defRPr>
    </a:lvl4pPr>
    <a:lvl5pPr indent="1371600" algn="ctr" defTabSz="546100">
      <a:defRPr sz="3800">
        <a:latin typeface="+mn-lt"/>
        <a:ea typeface="+mn-ea"/>
        <a:cs typeface="+mn-cs"/>
        <a:sym typeface="Gill Sans"/>
      </a:defRPr>
    </a:lvl5pPr>
    <a:lvl6pPr indent="1714500" algn="ctr" defTabSz="546100">
      <a:defRPr sz="3800">
        <a:latin typeface="+mn-lt"/>
        <a:ea typeface="+mn-ea"/>
        <a:cs typeface="+mn-cs"/>
        <a:sym typeface="Gill Sans"/>
      </a:defRPr>
    </a:lvl6pPr>
    <a:lvl7pPr indent="2057400" algn="ctr" defTabSz="546100">
      <a:defRPr sz="3800">
        <a:latin typeface="+mn-lt"/>
        <a:ea typeface="+mn-ea"/>
        <a:cs typeface="+mn-cs"/>
        <a:sym typeface="Gill Sans"/>
      </a:defRPr>
    </a:lvl7pPr>
    <a:lvl8pPr indent="2400300" algn="ctr" defTabSz="546100">
      <a:defRPr sz="3800">
        <a:latin typeface="+mn-lt"/>
        <a:ea typeface="+mn-ea"/>
        <a:cs typeface="+mn-cs"/>
        <a:sym typeface="Gill Sans"/>
      </a:defRPr>
    </a:lvl8pPr>
    <a:lvl9pPr indent="2743200" algn="ctr" defTabSz="546100">
      <a:defRPr sz="3800"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67"/>
    <p:restoredTop sz="79475" autoAdjust="0"/>
  </p:normalViewPr>
  <p:slideViewPr>
    <p:cSldViewPr snapToGrid="0" snapToObjects="1">
      <p:cViewPr varScale="1">
        <p:scale>
          <a:sx n="62" d="100"/>
          <a:sy n="62" d="100"/>
        </p:scale>
        <p:origin x="784" y="200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553516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>
      <a:defRPr sz="2200">
        <a:latin typeface="Lucida Grande"/>
        <a:ea typeface="Lucida Grande"/>
        <a:cs typeface="Lucida Grande"/>
        <a:sym typeface="Lucida Grande"/>
      </a:defRPr>
    </a:lvl1pPr>
    <a:lvl2pPr indent="228600" defTabSz="546100">
      <a:defRPr sz="2200">
        <a:latin typeface="Lucida Grande"/>
        <a:ea typeface="Lucida Grande"/>
        <a:cs typeface="Lucida Grande"/>
        <a:sym typeface="Lucida Grande"/>
      </a:defRPr>
    </a:lvl2pPr>
    <a:lvl3pPr indent="457200" defTabSz="546100">
      <a:defRPr sz="2200">
        <a:latin typeface="Lucida Grande"/>
        <a:ea typeface="Lucida Grande"/>
        <a:cs typeface="Lucida Grande"/>
        <a:sym typeface="Lucida Grande"/>
      </a:defRPr>
    </a:lvl3pPr>
    <a:lvl4pPr indent="685800" defTabSz="546100">
      <a:defRPr sz="2200">
        <a:latin typeface="Lucida Grande"/>
        <a:ea typeface="Lucida Grande"/>
        <a:cs typeface="Lucida Grande"/>
        <a:sym typeface="Lucida Grande"/>
      </a:defRPr>
    </a:lvl4pPr>
    <a:lvl5pPr indent="914400" defTabSz="546100">
      <a:defRPr sz="2200">
        <a:latin typeface="Lucida Grande"/>
        <a:ea typeface="Lucida Grande"/>
        <a:cs typeface="Lucida Grande"/>
        <a:sym typeface="Lucida Grande"/>
      </a:defRPr>
    </a:lvl5pPr>
    <a:lvl6pPr indent="1143000" defTabSz="546100">
      <a:defRPr sz="2200">
        <a:latin typeface="Lucida Grande"/>
        <a:ea typeface="Lucida Grande"/>
        <a:cs typeface="Lucida Grande"/>
        <a:sym typeface="Lucida Grande"/>
      </a:defRPr>
    </a:lvl6pPr>
    <a:lvl7pPr indent="1371600" defTabSz="546100">
      <a:defRPr sz="2200">
        <a:latin typeface="Lucida Grande"/>
        <a:ea typeface="Lucida Grande"/>
        <a:cs typeface="Lucida Grande"/>
        <a:sym typeface="Lucida Grande"/>
      </a:defRPr>
    </a:lvl7pPr>
    <a:lvl8pPr indent="1600200" defTabSz="546100">
      <a:defRPr sz="2200">
        <a:latin typeface="Lucida Grande"/>
        <a:ea typeface="Lucida Grande"/>
        <a:cs typeface="Lucida Grande"/>
        <a:sym typeface="Lucida Grande"/>
      </a:defRPr>
    </a:lvl8pPr>
    <a:lvl9pPr indent="1828800" defTabSz="5461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31800">
              <a:defRPr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90363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see how this image is sent across</a:t>
            </a:r>
            <a:r>
              <a:rPr lang="en-US" baseline="0" dirty="0" smtClean="0"/>
              <a:t> the Internet from one smartphone to another….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53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see how this image is sent across</a:t>
            </a:r>
            <a:r>
              <a:rPr lang="en-US" baseline="0" dirty="0" smtClean="0"/>
              <a:t> the Internet from one smartphone to another….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07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70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94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traceroute</a:t>
            </a:r>
            <a:r>
              <a:rPr lang="en-US" dirty="0" smtClean="0"/>
              <a:t> –q1 </a:t>
            </a:r>
            <a:r>
              <a:rPr lang="en-US" dirty="0" err="1" smtClean="0"/>
              <a:t>yuba.stanford.edu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45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3867" y="8685178"/>
            <a:ext cx="2972543" cy="4572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DEBCFBB-B127-F642-BF8A-0834A84AA78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77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ping </a:t>
            </a:r>
            <a:r>
              <a:rPr lang="en-US" dirty="0" err="1" smtClean="0"/>
              <a:t>www.cambridge.ac.uk</a:t>
            </a:r>
            <a:endParaRPr lang="en-US" dirty="0" smtClean="0"/>
          </a:p>
          <a:p>
            <a:r>
              <a:rPr lang="en-US" dirty="0" err="1" smtClean="0"/>
              <a:t>Traceroute</a:t>
            </a:r>
            <a:r>
              <a:rPr lang="en-US" baseline="0" dirty="0" smtClean="0"/>
              <a:t> –q1 </a:t>
            </a:r>
            <a:r>
              <a:rPr lang="en-US" baseline="0" dirty="0" err="1" smtClean="0"/>
              <a:t>www.cambridge.ac.uk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74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ping </a:t>
            </a:r>
            <a:r>
              <a:rPr lang="en-US" dirty="0" err="1" smtClean="0"/>
              <a:t>www.cambridge.ac.uk</a:t>
            </a:r>
            <a:endParaRPr lang="en-US" dirty="0" smtClean="0"/>
          </a:p>
          <a:p>
            <a:r>
              <a:rPr lang="en-US" dirty="0" err="1" smtClean="0"/>
              <a:t>Traceroute</a:t>
            </a:r>
            <a:r>
              <a:rPr lang="en-US" baseline="0" dirty="0" smtClean="0"/>
              <a:t> –q1 </a:t>
            </a:r>
            <a:r>
              <a:rPr lang="en-US" baseline="0" dirty="0" err="1" smtClean="0"/>
              <a:t>www.cambridge.ac.uk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18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ping </a:t>
            </a:r>
            <a:r>
              <a:rPr lang="en-US" dirty="0" err="1" smtClean="0"/>
              <a:t>www.cambridge.ac.uk</a:t>
            </a:r>
            <a:endParaRPr lang="en-US" dirty="0" smtClean="0"/>
          </a:p>
          <a:p>
            <a:r>
              <a:rPr lang="en-US" dirty="0" err="1" smtClean="0"/>
              <a:t>Traceroute</a:t>
            </a:r>
            <a:r>
              <a:rPr lang="en-US" baseline="0" dirty="0" smtClean="0"/>
              <a:t> –q1 </a:t>
            </a:r>
            <a:r>
              <a:rPr lang="en-US" baseline="0" dirty="0" err="1" smtClean="0"/>
              <a:t>www.cambridge.ac.uk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776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31800">
              <a:defRPr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9027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7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3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06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69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80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1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316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85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31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31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Internet</a:t>
            </a:r>
            <a:r>
              <a:rPr lang="en-US" baseline="0" dirty="0" smtClean="0"/>
              <a:t> user = someone who has access to the Internet from home (by any device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7.4B in the world, so still less than 50% of people.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861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4EFC4F6-BAC9-7B49-8D69-496DDBF401C9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255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70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7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1587500" y="1536700"/>
            <a:ext cx="13081000" cy="30988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800"/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1587500" y="4711700"/>
            <a:ext cx="13081000" cy="105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1587500" y="2197100"/>
            <a:ext cx="65405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8128000" y="2197100"/>
            <a:ext cx="65405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1587500" y="1257300"/>
            <a:ext cx="13081000" cy="66929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7918450" y="8572500"/>
            <a:ext cx="419100" cy="4572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587500" y="2781300"/>
            <a:ext cx="13081000" cy="3568700"/>
          </a:xfrm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2800" y="8475135"/>
            <a:ext cx="3793067" cy="486833"/>
          </a:xfrm>
          <a:prstGeom prst="rect">
            <a:avLst/>
          </a:prstGeom>
        </p:spPr>
        <p:txBody>
          <a:bodyPr lIns="101599" tIns="50799" rIns="101599" bIns="50799"/>
          <a:lstStyle/>
          <a:p>
            <a:fld id="{98BFCA69-9F74-B64F-A8F6-CCCAD3925096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54134" y="8475135"/>
            <a:ext cx="5147733" cy="486833"/>
          </a:xfrm>
          <a:prstGeom prst="rect">
            <a:avLst/>
          </a:prstGeom>
        </p:spPr>
        <p:txBody>
          <a:bodyPr lIns="101599" tIns="50799" rIns="101599" bIns="5079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41801" y="8559800"/>
            <a:ext cx="372398" cy="369332"/>
          </a:xfrm>
        </p:spPr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9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568"/>
            <a:ext cx="13817600" cy="1960033"/>
          </a:xfrm>
        </p:spPr>
        <p:txBody>
          <a:bodyPr/>
          <a:lstStyle>
            <a:lvl1pPr>
              <a:defRPr>
                <a:latin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731520" indent="0" algn="ctr">
              <a:buNone/>
              <a:defRPr/>
            </a:lvl2pPr>
            <a:lvl3pPr marL="1463040" indent="0" algn="ctr">
              <a:buNone/>
              <a:defRPr/>
            </a:lvl3pPr>
            <a:lvl4pPr marL="2194560" indent="0" algn="ctr">
              <a:buNone/>
              <a:defRPr/>
            </a:lvl4pPr>
            <a:lvl5pPr marL="2926080" indent="0" algn="ctr">
              <a:buNone/>
              <a:defRPr/>
            </a:lvl5pPr>
            <a:lvl6pPr marL="3657600" indent="0" algn="ctr">
              <a:buNone/>
              <a:defRPr/>
            </a:lvl6pPr>
            <a:lvl7pPr marL="4389120" indent="0" algn="ctr">
              <a:buNone/>
              <a:defRPr/>
            </a:lvl7pPr>
            <a:lvl8pPr marL="5120640" indent="0" algn="ctr">
              <a:buNone/>
              <a:defRPr/>
            </a:lvl8pPr>
            <a:lvl9pPr marL="585216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0"/>
          </p:nvPr>
        </p:nvSpPr>
        <p:spPr>
          <a:xfrm>
            <a:off x="1" y="8711848"/>
            <a:ext cx="5148327" cy="43215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CS144, Stanford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8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587500" y="241300"/>
            <a:ext cx="13081000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587500" y="2197100"/>
            <a:ext cx="13081000" cy="575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7918450" y="85598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rgbClr val="7A7A7A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transition spd="med"/>
  <p:txStyles>
    <p:titleStyle>
      <a:lvl1pPr algn="ctr" defTabSz="546100">
        <a:defRPr sz="6600">
          <a:latin typeface="+mn-lt"/>
          <a:ea typeface="+mn-ea"/>
          <a:cs typeface="+mn-cs"/>
          <a:sym typeface="Gill Sans"/>
        </a:defRPr>
      </a:lvl1pPr>
      <a:lvl2pPr indent="228600" algn="ctr" defTabSz="546100">
        <a:defRPr sz="6600">
          <a:latin typeface="+mn-lt"/>
          <a:ea typeface="+mn-ea"/>
          <a:cs typeface="+mn-cs"/>
          <a:sym typeface="Gill Sans"/>
        </a:defRPr>
      </a:lvl2pPr>
      <a:lvl3pPr indent="457200" algn="ctr" defTabSz="546100">
        <a:defRPr sz="6600">
          <a:latin typeface="+mn-lt"/>
          <a:ea typeface="+mn-ea"/>
          <a:cs typeface="+mn-cs"/>
          <a:sym typeface="Gill Sans"/>
        </a:defRPr>
      </a:lvl3pPr>
      <a:lvl4pPr indent="685800" algn="ctr" defTabSz="546100">
        <a:defRPr sz="6600">
          <a:latin typeface="+mn-lt"/>
          <a:ea typeface="+mn-ea"/>
          <a:cs typeface="+mn-cs"/>
          <a:sym typeface="Gill Sans"/>
        </a:defRPr>
      </a:lvl4pPr>
      <a:lvl5pPr indent="914400" algn="ctr" defTabSz="546100">
        <a:defRPr sz="6600">
          <a:latin typeface="+mn-lt"/>
          <a:ea typeface="+mn-ea"/>
          <a:cs typeface="+mn-cs"/>
          <a:sym typeface="Gill Sans"/>
        </a:defRPr>
      </a:lvl5pPr>
      <a:lvl6pPr indent="1143000" algn="ctr" defTabSz="546100">
        <a:defRPr sz="6600">
          <a:latin typeface="+mn-lt"/>
          <a:ea typeface="+mn-ea"/>
          <a:cs typeface="+mn-cs"/>
          <a:sym typeface="Gill Sans"/>
        </a:defRPr>
      </a:lvl6pPr>
      <a:lvl7pPr indent="1371600" algn="ctr" defTabSz="546100">
        <a:defRPr sz="6600">
          <a:latin typeface="+mn-lt"/>
          <a:ea typeface="+mn-ea"/>
          <a:cs typeface="+mn-cs"/>
          <a:sym typeface="Gill Sans"/>
        </a:defRPr>
      </a:lvl7pPr>
      <a:lvl8pPr indent="1600200" algn="ctr" defTabSz="546100">
        <a:defRPr sz="6600">
          <a:latin typeface="+mn-lt"/>
          <a:ea typeface="+mn-ea"/>
          <a:cs typeface="+mn-cs"/>
          <a:sym typeface="Gill Sans"/>
        </a:defRPr>
      </a:lvl8pPr>
      <a:lvl9pPr indent="1828800" algn="ctr" defTabSz="546100">
        <a:defRPr sz="6600">
          <a:latin typeface="+mn-lt"/>
          <a:ea typeface="+mn-ea"/>
          <a:cs typeface="+mn-cs"/>
          <a:sym typeface="Gill Sans"/>
        </a:defRPr>
      </a:lvl9pPr>
    </p:titleStyle>
    <p:bodyStyle>
      <a:lvl1pPr marL="736600" indent="-419100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1pPr>
      <a:lvl2pPr marL="1110342" indent="-348342" defTabSz="546100">
        <a:spcBef>
          <a:spcPts val="700"/>
        </a:spcBef>
        <a:buSzPct val="50000"/>
        <a:buChar char="•"/>
        <a:defRPr sz="3200">
          <a:latin typeface="+mn-lt"/>
          <a:ea typeface="+mn-ea"/>
          <a:cs typeface="+mn-cs"/>
          <a:sym typeface="Gill Sans"/>
        </a:defRPr>
      </a:lvl2pPr>
      <a:lvl3pPr marL="15759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3pPr>
      <a:lvl4pPr marL="20204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4pPr>
      <a:lvl5pPr marL="24649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5pPr>
      <a:lvl6pPr marL="28205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6pPr>
      <a:lvl7pPr marL="31761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7pPr>
      <a:lvl8pPr marL="35317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8pPr>
      <a:lvl9pPr marL="38873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9pPr>
    </p:bodyStyle>
    <p:otherStyle>
      <a:lvl1pPr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microsoft.com/office/2007/relationships/hdphoto" Target="../media/hdphoto2.wdp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microsoft.com/office/2007/relationships/hdphoto" Target="../media/hdphoto3.wdp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1587500" y="2511250"/>
            <a:ext cx="13081000" cy="19491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7800" dirty="0" smtClean="0">
                <a:latin typeface="Arial" charset="0"/>
                <a:ea typeface="Arial" charset="0"/>
                <a:cs typeface="Arial" charset="0"/>
              </a:rPr>
              <a:t>How the Internet </a:t>
            </a:r>
            <a:r>
              <a:rPr lang="en-US" sz="7800" dirty="0" smtClean="0">
                <a:latin typeface="Arial" charset="0"/>
                <a:ea typeface="Arial" charset="0"/>
                <a:cs typeface="Arial" charset="0"/>
              </a:rPr>
              <a:t>Works</a:t>
            </a:r>
            <a:endParaRPr sz="13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hape 36"/>
          <p:cNvSpPr txBox="1">
            <a:spLocks/>
          </p:cNvSpPr>
          <p:nvPr/>
        </p:nvSpPr>
        <p:spPr>
          <a:xfrm>
            <a:off x="1739900" y="3131480"/>
            <a:ext cx="13081000" cy="194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ctr" defTabSz="546100">
              <a:defRPr sz="7800">
                <a:latin typeface="+mn-lt"/>
                <a:ea typeface="+mn-ea"/>
                <a:cs typeface="+mn-cs"/>
                <a:sym typeface="Gill Sans"/>
              </a:defRPr>
            </a:lvl1pPr>
            <a:lvl2pPr indent="2286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2pPr>
            <a:lvl3pPr indent="4572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3pPr>
            <a:lvl4pPr indent="6858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4pPr>
            <a:lvl5pPr indent="9144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5pPr>
            <a:lvl6pPr indent="11430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6pPr>
            <a:lvl7pPr indent="13716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7pPr>
            <a:lvl8pPr indent="16002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8pPr>
            <a:lvl9pPr indent="18288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>
              <a:defRPr sz="1800"/>
            </a:pPr>
            <a:r>
              <a:rPr lang="en-US" sz="3600" smtClean="0">
                <a:latin typeface="Arial" charset="0"/>
                <a:ea typeface="Arial" charset="0"/>
                <a:cs typeface="Arial" charset="0"/>
              </a:rPr>
              <a:t>(in 60 minutes)</a:t>
            </a:r>
            <a:endParaRPr lang="en-US" sz="13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519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4" name="Rectangle 14"/>
          <p:cNvSpPr>
            <a:spLocks noChangeArrowheads="1"/>
          </p:cNvSpPr>
          <p:nvPr/>
        </p:nvSpPr>
        <p:spPr bwMode="auto">
          <a:xfrm>
            <a:off x="11537246" y="2336800"/>
            <a:ext cx="1270000" cy="1231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1599" tIns="50799" rIns="101599" bIns="50799" anchor="ctr"/>
          <a:lstStyle/>
          <a:p>
            <a:pPr>
              <a:defRPr/>
            </a:pPr>
            <a:endParaRPr lang="en-US"/>
          </a:p>
        </p:txBody>
      </p:sp>
      <p:sp>
        <p:nvSpPr>
          <p:cNvPr id="112656" name="Freeform 16"/>
          <p:cNvSpPr>
            <a:spLocks/>
          </p:cNvSpPr>
          <p:nvPr/>
        </p:nvSpPr>
        <p:spPr bwMode="auto">
          <a:xfrm>
            <a:off x="11497736" y="5412318"/>
            <a:ext cx="1250246" cy="2527300"/>
          </a:xfrm>
          <a:custGeom>
            <a:avLst/>
            <a:gdLst>
              <a:gd name="T0" fmla="*/ 28 w 443"/>
              <a:gd name="T1" fmla="*/ 1194 h 1194"/>
              <a:gd name="T2" fmla="*/ 443 w 443"/>
              <a:gd name="T3" fmla="*/ 1194 h 1194"/>
              <a:gd name="T4" fmla="*/ 436 w 443"/>
              <a:gd name="T5" fmla="*/ 0 h 1194"/>
              <a:gd name="T6" fmla="*/ 246 w 443"/>
              <a:gd name="T7" fmla="*/ 112 h 1194"/>
              <a:gd name="T8" fmla="*/ 218 w 443"/>
              <a:gd name="T9" fmla="*/ 471 h 1194"/>
              <a:gd name="T10" fmla="*/ 120 w 443"/>
              <a:gd name="T11" fmla="*/ 478 h 1194"/>
              <a:gd name="T12" fmla="*/ 0 w 443"/>
              <a:gd name="T13" fmla="*/ 737 h 1194"/>
              <a:gd name="T14" fmla="*/ 28 w 443"/>
              <a:gd name="T15" fmla="*/ 1194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3" h="1194">
                <a:moveTo>
                  <a:pt x="28" y="1194"/>
                </a:moveTo>
                <a:lnTo>
                  <a:pt x="443" y="1194"/>
                </a:lnTo>
                <a:lnTo>
                  <a:pt x="436" y="0"/>
                </a:lnTo>
                <a:lnTo>
                  <a:pt x="246" y="112"/>
                </a:lnTo>
                <a:lnTo>
                  <a:pt x="218" y="471"/>
                </a:lnTo>
                <a:lnTo>
                  <a:pt x="120" y="478"/>
                </a:lnTo>
                <a:lnTo>
                  <a:pt x="0" y="737"/>
                </a:lnTo>
                <a:lnTo>
                  <a:pt x="28" y="1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1599" tIns="50799" rIns="101599" bIns="50799"/>
          <a:lstStyle/>
          <a:p>
            <a:pPr>
              <a:defRPr/>
            </a:pPr>
            <a:endParaRPr lang="en-US"/>
          </a:p>
        </p:txBody>
      </p:sp>
      <p:pic>
        <p:nvPicPr>
          <p:cNvPr id="48131" name="Picture 2" descr="optge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467" y="4"/>
            <a:ext cx="16662400" cy="930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31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does it all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5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450" y="2800382"/>
            <a:ext cx="3660027" cy="2583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3008152" y="4092282"/>
            <a:ext cx="9455840" cy="0"/>
          </a:xfrm>
          <a:prstGeom prst="straightConnector1">
            <a:avLst/>
          </a:prstGeom>
          <a:ln w="38100" cmpd="sng">
            <a:solidFill>
              <a:schemeClr val="tx1">
                <a:lumMod val="6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1919130" y="3845019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33584" y="384227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30828" y="383953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28073" y="383678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25317" y="383404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00432" y="4525753"/>
            <a:ext cx="13078801" cy="3650962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stCxn id="18" idx="2"/>
              <a:endCxn id="9" idx="0"/>
            </p:cNvCxnSpPr>
            <p:nvPr/>
          </p:nvCxnSpPr>
          <p:spPr>
            <a:xfrm>
              <a:off x="12945117" y="4845764"/>
              <a:ext cx="1448" cy="127576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445163"/>
            <a:ext cx="2652789" cy="14890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5417" y="1754256"/>
            <a:ext cx="2249586" cy="902910"/>
          </a:xfrm>
          <a:prstGeom prst="rect">
            <a:avLst/>
          </a:prstGeom>
        </p:spPr>
      </p:pic>
      <p:pic>
        <p:nvPicPr>
          <p:cNvPr id="7" name="Picture 6" descr="Screen Shot 2014-04-24 at 10.48.48 AM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34" b="89901" l="6176" r="90000">
                        <a14:foregroundMark x1="31765" y1="56291" x2="31765" y2="56291"/>
                        <a14:foregroundMark x1="41471" y1="48510" x2="41471" y2="48510"/>
                        <a14:foregroundMark x1="46324" y1="58609" x2="46324" y2="58609"/>
                        <a14:foregroundMark x1="56029" y1="49338" x2="56029" y2="49338"/>
                        <a14:foregroundMark x1="48088" y1="43046" x2="48088" y2="43046"/>
                        <a14:foregroundMark x1="62206" y1="55464" x2="62206" y2="55464"/>
                        <a14:foregroundMark x1="73676" y1="49338" x2="73676" y2="49338"/>
                        <a14:foregroundMark x1="78824" y1="53974" x2="78824" y2="53974"/>
                        <a14:foregroundMark x1="86471" y1="43874" x2="86471" y2="43874"/>
                        <a14:foregroundMark x1="79559" y1="43046" x2="79559" y2="43046"/>
                        <a14:foregroundMark x1="82647" y1="38411" x2="82647" y2="38411"/>
                        <a14:foregroundMark x1="32794" y1="42219" x2="32794" y2="42219"/>
                        <a14:backgroundMark x1="37647" y1="39901" x2="37647" y2="39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600" y="1610232"/>
            <a:ext cx="2790817" cy="1239451"/>
          </a:xfrm>
          <a:prstGeom prst="rect">
            <a:avLst/>
          </a:prstGeom>
        </p:spPr>
      </p:pic>
      <p:pic>
        <p:nvPicPr>
          <p:cNvPr id="2" name="Picture 1" descr="Screen Shot 2014-06-15 at 5.33.5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555" y="1754256"/>
            <a:ext cx="2489200" cy="8636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940075" y="383404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98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625E-6 -5.55556E-7 L 0.61387 0.001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4" y="-1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0" grpId="0" animBg="1"/>
      <p:bldP spid="3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7261" y="3239194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 flipH="1">
            <a:off x="3008152" y="4092282"/>
            <a:ext cx="9455840" cy="0"/>
          </a:xfrm>
          <a:prstGeom prst="straightConnector1">
            <a:avLst/>
          </a:prstGeom>
          <a:ln w="38100" cmpd="sng">
            <a:solidFill>
              <a:schemeClr val="tx1">
                <a:lumMod val="6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1919130" y="3845019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33584" y="384227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30828" y="383953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28073" y="383678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25317" y="383404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445163"/>
            <a:ext cx="2652789" cy="1489028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610797" y="1602353"/>
            <a:ext cx="3397929" cy="1842810"/>
          </a:xfrm>
          <a:prstGeom prst="cloud">
            <a:avLst/>
          </a:prstGeom>
          <a:solidFill>
            <a:srgbClr val="00882B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My Java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Program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0" name="Cloud 29"/>
          <p:cNvSpPr/>
          <p:nvPr/>
        </p:nvSpPr>
        <p:spPr>
          <a:xfrm>
            <a:off x="10148951" y="1200995"/>
            <a:ext cx="5676511" cy="1842810"/>
          </a:xfrm>
          <a:prstGeom prst="cloud">
            <a:avLst/>
          </a:prstGeom>
          <a:solidFill>
            <a:schemeClr val="accent6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Someone </a:t>
            </a:r>
            <a:r>
              <a:rPr lang="en-US" sz="36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else’s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Java Program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40075" y="383404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13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625E-6 -5.55556E-7 L 0.61387 0.0012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4" y="-1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13" grpId="0" animBg="1"/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>
            <a:off x="2239359" y="4231917"/>
            <a:ext cx="13766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85176" y="3832624"/>
            <a:ext cx="2109662" cy="313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802850" y="4032154"/>
            <a:ext cx="1259817" cy="502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2609372" y="4746224"/>
            <a:ext cx="1381500" cy="34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48" idx="6"/>
              <a:endCxn id="3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n 3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765656" y="355431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62261" y="3551768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65" name="Rectangle 6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pic>
        <p:nvPicPr>
          <p:cNvPr id="27" name="Picture 26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8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037562"/>
            <a:ext cx="12598400" cy="708660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931072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037562"/>
            <a:ext cx="12598400" cy="708660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1828800" y="2020188"/>
            <a:ext cx="12598400" cy="35994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Connector 5"/>
          <p:cNvCxnSpPr/>
          <p:nvPr/>
        </p:nvCxnSpPr>
        <p:spPr>
          <a:xfrm flipV="1">
            <a:off x="1828800" y="3070736"/>
            <a:ext cx="12598400" cy="1262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/>
          <p:cNvCxnSpPr/>
          <p:nvPr/>
        </p:nvCxnSpPr>
        <p:spPr>
          <a:xfrm flipV="1">
            <a:off x="1828800" y="4097910"/>
            <a:ext cx="12598400" cy="7431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 flipV="1">
            <a:off x="1828800" y="5186774"/>
            <a:ext cx="12598400" cy="50936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6252264"/>
            <a:ext cx="12598400" cy="48829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/>
          <p:cNvCxnSpPr/>
          <p:nvPr/>
        </p:nvCxnSpPr>
        <p:spPr>
          <a:xfrm flipH="1">
            <a:off x="4359349" y="957030"/>
            <a:ext cx="37550" cy="7167132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/>
          <p:cNvCxnSpPr/>
          <p:nvPr/>
        </p:nvCxnSpPr>
        <p:spPr>
          <a:xfrm flipH="1">
            <a:off x="6864481" y="957030"/>
            <a:ext cx="18544" cy="7167132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/>
          <p:cNvCxnSpPr/>
          <p:nvPr/>
        </p:nvCxnSpPr>
        <p:spPr>
          <a:xfrm flipH="1">
            <a:off x="9350607" y="957030"/>
            <a:ext cx="42070" cy="7167132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Connector 46"/>
          <p:cNvCxnSpPr/>
          <p:nvPr/>
        </p:nvCxnSpPr>
        <p:spPr>
          <a:xfrm flipH="1">
            <a:off x="11860258" y="957030"/>
            <a:ext cx="42070" cy="7167132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/>
          <p:nvPr/>
        </p:nvCxnSpPr>
        <p:spPr>
          <a:xfrm flipV="1">
            <a:off x="1828800" y="7315645"/>
            <a:ext cx="12598400" cy="48829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ys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83445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" t="9491" r="1735" b="4167"/>
          <a:stretch/>
        </p:blipFill>
        <p:spPr>
          <a:xfrm>
            <a:off x="1446028" y="0"/>
            <a:ext cx="13226901" cy="90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436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>
              <a:stCxn id="57" idx="6"/>
              <a:endCxn id="42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45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n 44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>
              <a:stCxn id="49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n 48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56" idx="2"/>
              <a:endCxn id="45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Packets may be </a:t>
            </a:r>
            <a:r>
              <a:rPr lang="en-US" dirty="0" smtClean="0">
                <a:solidFill>
                  <a:srgbClr val="C82506"/>
                </a:solidFill>
              </a:rPr>
              <a:t>damaged</a:t>
            </a:r>
            <a:endParaRPr lang="en-US" dirty="0">
              <a:solidFill>
                <a:srgbClr val="C82506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05492" y="3566323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5" name="Rectangle 3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4517" y="3560300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8" name="Rectangle 37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30741" y="2999754"/>
            <a:ext cx="2836656" cy="769921"/>
            <a:chOff x="3329942" y="3097260"/>
            <a:chExt cx="1595619" cy="577441"/>
          </a:xfrm>
        </p:grpSpPr>
        <p:sp>
          <p:nvSpPr>
            <p:cNvPr id="6" name="Explosion 1 5"/>
            <p:cNvSpPr/>
            <p:nvPr/>
          </p:nvSpPr>
          <p:spPr>
            <a:xfrm>
              <a:off x="3329942" y="3097260"/>
              <a:ext cx="1595619" cy="577441"/>
            </a:xfrm>
            <a:prstGeom prst="irregularSeal1">
              <a:avLst/>
            </a:prstGeom>
            <a:solidFill>
              <a:srgbClr val="FF6600"/>
            </a:solidFill>
            <a:ln w="38100" cmpd="sng">
              <a:solidFill>
                <a:srgbClr val="C8250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?!%%*</a:t>
              </a:r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642251" y="3243026"/>
              <a:ext cx="283310" cy="368955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60" name="Picture 59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2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941E-6 -3.03985E-6 L 0.16637 0.00209 L 0.40986 -0.05051 " pathEditMode="relative" ptsTypes="AAA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424E-6 -4.73587E-6 L 0.20407 0.12813 L 0.40309 0.13045 " pathEditMode="relative" ptsTypes="AAA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25" name="Can 24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48" idx="6"/>
              <a:endCxn id="36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n 35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Packets may arrive </a:t>
            </a:r>
            <a:r>
              <a:rPr lang="en-US" dirty="0" smtClean="0">
                <a:solidFill>
                  <a:srgbClr val="C82506"/>
                </a:solidFill>
              </a:rPr>
              <a:t>out of order</a:t>
            </a:r>
            <a:endParaRPr lang="en-US" dirty="0">
              <a:solidFill>
                <a:srgbClr val="C82506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60632" y="3586092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0" name="Rectangle 2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400" dirty="0">
                  <a:solidFill>
                    <a:srgbClr val="C82506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57548" y="3594336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7" name="Rectangle 36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rgbClr val="C82506"/>
                  </a:solidFill>
                </a:rPr>
                <a:t>2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pic>
        <p:nvPicPr>
          <p:cNvPr id="49" name="Picture 48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5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025E-6 8.34106E-7 L 0.17489 -0.00209 L 0.42515 -0.06627 L 0.60351 0.05955 L 0.75704 0.06094 " pathEditMode="relative" rAng="0" ptsTypes="AAAAA">
                                      <p:cBhvr>
                                        <p:cTn id="1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43" y="-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749E-6 -5.26413E-6 L 0.17158 -5.26413E-6 L 0.32076 0.14874 L 0.60038 0.04564 L 0.83362 0.04123 " pathEditMode="relative" ptsTypes="AAA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>
            <a:off x="504472" y="7685264"/>
            <a:ext cx="156157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09018" y="7423369"/>
            <a:ext cx="0" cy="50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36196" y="7898119"/>
            <a:ext cx="1267729" cy="731327"/>
          </a:xfrm>
          <a:prstGeom prst="rect">
            <a:avLst/>
          </a:prstGeom>
          <a:noFill/>
        </p:spPr>
        <p:txBody>
          <a:bodyPr wrap="none" lIns="145134" tIns="72567" rIns="145134" bIns="72567">
            <a:spAutoFit/>
          </a:bodyPr>
          <a:lstStyle/>
          <a:p>
            <a:pPr>
              <a:defRPr/>
            </a:pPr>
            <a:r>
              <a:rPr lang="en-US" smtClean="0">
                <a:latin typeface="+mj-lt"/>
              </a:rPr>
              <a:t>1964</a:t>
            </a:r>
            <a:endParaRPr lang="en-US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61587" y="4458384"/>
            <a:ext cx="3619436" cy="1008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45134" tIns="72567" rIns="145134" bIns="72567">
            <a:spAutoFit/>
          </a:bodyPr>
          <a:lstStyle/>
          <a:p>
            <a:pPr algn="l">
              <a:defRPr/>
            </a:pPr>
            <a:r>
              <a:rPr lang="en-US" sz="2800" dirty="0" smtClean="0">
                <a:latin typeface="+mj-lt"/>
              </a:rPr>
              <a:t>US Government starts </a:t>
            </a:r>
            <a:r>
              <a:rPr lang="en-US" sz="2800" dirty="0">
                <a:latin typeface="+mj-lt"/>
              </a:rPr>
              <a:t>“ARPANET</a:t>
            </a:r>
            <a:r>
              <a:rPr lang="en-US" sz="2800" dirty="0" smtClean="0">
                <a:latin typeface="+mj-lt"/>
              </a:rPr>
              <a:t>” project</a:t>
            </a:r>
            <a:endParaRPr lang="en-US" sz="2800" dirty="0">
              <a:latin typeface="+mj-lt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305875" y="7417153"/>
            <a:ext cx="0" cy="50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59463" y="7925154"/>
            <a:ext cx="1267728" cy="731327"/>
          </a:xfrm>
          <a:prstGeom prst="rect">
            <a:avLst/>
          </a:prstGeom>
          <a:noFill/>
        </p:spPr>
        <p:txBody>
          <a:bodyPr wrap="none" lIns="145134" tIns="72567" rIns="145134" bIns="72567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1965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7367442" y="7417153"/>
            <a:ext cx="0" cy="50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22794" y="7925154"/>
            <a:ext cx="1267728" cy="731327"/>
          </a:xfrm>
          <a:prstGeom prst="rect">
            <a:avLst/>
          </a:prstGeom>
          <a:noFill/>
        </p:spPr>
        <p:txBody>
          <a:bodyPr wrap="none" lIns="145134" tIns="72567" rIns="145134" bIns="72567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1966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92884" y="5727898"/>
            <a:ext cx="2409074" cy="1439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45134" tIns="72567" rIns="145134" bIns="72567">
            <a:spAutoFit/>
          </a:bodyPr>
          <a:lstStyle/>
          <a:p>
            <a:pPr algn="l">
              <a:defRPr/>
            </a:pPr>
            <a:r>
              <a:rPr lang="en-US" sz="2800" dirty="0" smtClean="0">
                <a:latin typeface="+mj-lt"/>
              </a:rPr>
              <a:t>1</a:t>
            </a:r>
            <a:r>
              <a:rPr lang="en-US" sz="2800" baseline="30000" dirty="0" smtClean="0">
                <a:latin typeface="+mj-lt"/>
              </a:rPr>
              <a:t>st</a:t>
            </a:r>
            <a:r>
              <a:rPr lang="en-US" sz="2800" dirty="0" smtClean="0">
                <a:latin typeface="+mj-lt"/>
              </a:rPr>
              <a:t> network connects two computers</a:t>
            </a:r>
            <a:endParaRPr lang="en-US" sz="2800" dirty="0">
              <a:latin typeface="+mj-lt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0098361" y="7417153"/>
            <a:ext cx="0" cy="50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251949" y="7925154"/>
            <a:ext cx="1267728" cy="731327"/>
          </a:xfrm>
          <a:prstGeom prst="rect">
            <a:avLst/>
          </a:prstGeom>
          <a:noFill/>
        </p:spPr>
        <p:txBody>
          <a:bodyPr wrap="none" lIns="145134" tIns="72567" rIns="145134" bIns="72567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1968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196" y="5081102"/>
            <a:ext cx="1354667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914" y="2403453"/>
            <a:ext cx="2573514" cy="181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832982" y="1109813"/>
            <a:ext cx="4423955" cy="1008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45134" tIns="72567" rIns="145134" bIns="72567">
            <a:spAutoFit/>
          </a:bodyPr>
          <a:lstStyle/>
          <a:p>
            <a:pPr algn="l">
              <a:defRPr/>
            </a:pPr>
            <a:r>
              <a:rPr lang="en-US" sz="2800" dirty="0">
                <a:latin typeface="+mj-lt"/>
              </a:rPr>
              <a:t>Four nodes </a:t>
            </a:r>
            <a:r>
              <a:rPr lang="en-US" sz="2800" dirty="0" smtClean="0">
                <a:latin typeface="+mj-lt"/>
              </a:rPr>
              <a:t>connected </a:t>
            </a:r>
            <a:r>
              <a:rPr lang="en-US" sz="2800" dirty="0">
                <a:latin typeface="+mj-lt"/>
              </a:rPr>
              <a:t>(UCLA, SRI, UCSB, Utah)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11917822" y="7417153"/>
            <a:ext cx="0" cy="50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073174" y="7925154"/>
            <a:ext cx="1267728" cy="731327"/>
          </a:xfrm>
          <a:prstGeom prst="rect">
            <a:avLst/>
          </a:prstGeom>
          <a:noFill/>
        </p:spPr>
        <p:txBody>
          <a:bodyPr wrap="none" lIns="145134" tIns="72567" rIns="145134" bIns="72567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1969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88375" y="6278381"/>
            <a:ext cx="140903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2400" dirty="0"/>
              <a:t>Paul </a:t>
            </a:r>
            <a:r>
              <a:rPr lang="en-US" sz="2400" dirty="0" err="1"/>
              <a:t>Baran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41171" y="4148288"/>
            <a:ext cx="280525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“</a:t>
            </a:r>
            <a:r>
              <a:rPr kumimoji="0" lang="en-US" sz="24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A n</a:t>
            </a:r>
            <a:r>
              <a:rPr lang="en-US" sz="2400" i="1" dirty="0" smtClean="0"/>
              <a:t>etwork </a:t>
            </a:r>
            <a:r>
              <a:rPr lang="en-US" sz="2400" i="1" dirty="0"/>
              <a:t>to </a:t>
            </a: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>survive </a:t>
            </a:r>
            <a:r>
              <a:rPr lang="en-US" sz="2400" i="1" dirty="0"/>
              <a:t>nuclear attack</a:t>
            </a:r>
            <a:r>
              <a:rPr lang="en-US" sz="2400" dirty="0" smtClean="0"/>
              <a:t>.”</a:t>
            </a:r>
            <a:endParaRPr lang="en-US" sz="2400" dirty="0"/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700715" y="609584"/>
            <a:ext cx="3334247" cy="3245113"/>
            <a:chOff x="1700715" y="609584"/>
            <a:chExt cx="3334247" cy="3245113"/>
          </a:xfrm>
        </p:grpSpPr>
        <p:pic>
          <p:nvPicPr>
            <p:cNvPr id="31" name="Picture 30" descr="2014_04_29_10_04_08.jp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9" t="49594" r="24238" b="12624"/>
            <a:stretch/>
          </p:blipFill>
          <p:spPr>
            <a:xfrm>
              <a:off x="1789890" y="609584"/>
              <a:ext cx="3093396" cy="247571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2" name="TextBox 31"/>
            <p:cNvSpPr txBox="1"/>
            <p:nvPr/>
          </p:nvSpPr>
          <p:spPr>
            <a:xfrm>
              <a:off x="1700715" y="3013441"/>
              <a:ext cx="3334247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 smtClean="0">
                  <a:solidFill>
                    <a:srgbClr val="000000"/>
                  </a:solidFill>
                </a:rPr>
                <a:t>Professor Nick McKeown</a:t>
              </a:r>
              <a:br>
                <a:rPr lang="en-US" sz="2400" dirty="0" smtClean="0">
                  <a:solidFill>
                    <a:srgbClr val="000000"/>
                  </a:solidFill>
                </a:rPr>
              </a:br>
              <a:r>
                <a:rPr lang="en-US" sz="2400" dirty="0" smtClean="0">
                  <a:solidFill>
                    <a:srgbClr val="000000"/>
                  </a:solidFill>
                </a:rPr>
                <a:t>1964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031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066">
        <p:fade/>
      </p:transition>
    </mc:Choice>
    <mc:Fallback xmlns="">
      <p:transition xmlns:p14="http://schemas.microsoft.com/office/powerpoint/2010/main" spd="med" advTm="310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30" name="Can 29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>
              <a:stCxn id="51" idx="6"/>
              <a:endCxn id="37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n 36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45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n 44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>
              <a:stCxn id="48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n 47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50" idx="2"/>
              <a:endCxn id="45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Packets may be </a:t>
            </a:r>
            <a:r>
              <a:rPr lang="en-US" dirty="0" smtClean="0">
                <a:solidFill>
                  <a:srgbClr val="C82506"/>
                </a:solidFill>
              </a:rPr>
              <a:t>duplicated</a:t>
            </a:r>
            <a:endParaRPr lang="en-US" dirty="0">
              <a:solidFill>
                <a:srgbClr val="C82506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76645" y="352008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3" name="Rectangle 32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572956" y="352008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41" name="Rectangle 40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sp>
        <p:nvSpPr>
          <p:cNvPr id="43" name="12-Point Star 42"/>
          <p:cNvSpPr/>
          <p:nvPr/>
        </p:nvSpPr>
        <p:spPr>
          <a:xfrm>
            <a:off x="2348383" y="2486524"/>
            <a:ext cx="4078729" cy="1039892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34" tIns="72567" rIns="145134" bIns="72567"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Duplicate</a:t>
            </a:r>
          </a:p>
        </p:txBody>
      </p:sp>
      <p:pic>
        <p:nvPicPr>
          <p:cNvPr id="52" name="Picture 51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2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8586E-6 -4.38369E-6 L 0.16985 0.00232 " pathEditMode="relative" ptsTypes="AA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85 0.00231 L 0.41333 -0.06187 L 0.61236 0.06417 L 0.81643 0.07089 " pathEditMode="relative" ptsTypes="AA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727E-6 2.00185E-6 L 0.13546 0.14875 L 0.43904 0.06626 L 0.68895 0.0753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39" y="74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38" name="Can 37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>
              <a:stCxn id="60" idx="6"/>
              <a:endCxn id="4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n 4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53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n 52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55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n 54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57" idx="2"/>
              <a:endCxn id="53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They may not arrive at all!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792218" y="3748452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59678" y="3748452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0" name="Rectangle 2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sp>
        <p:nvSpPr>
          <p:cNvPr id="7" name="12-Point Star 6"/>
          <p:cNvSpPr/>
          <p:nvPr/>
        </p:nvSpPr>
        <p:spPr>
          <a:xfrm>
            <a:off x="10317811" y="4360933"/>
            <a:ext cx="2252192" cy="1039892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34" tIns="72567" rIns="145134" bIns="72567"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Full</a:t>
            </a:r>
          </a:p>
        </p:txBody>
      </p:sp>
      <p:pic>
        <p:nvPicPr>
          <p:cNvPr id="62" name="Picture 61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4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5.18519E-6 L 0.17483 0.00418 L 0.41997 -0.03703 L 0.60295 0.08936 L 0.60451 0.50533 " pathEditMode="relative" ptsTypes="AAA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227" y="3239194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11919130" y="3497099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33584" y="349435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30828" y="349161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28073" y="348886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25317" y="348612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00432" y="4177833"/>
            <a:ext cx="13078801" cy="3650962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endCxn id="9" idx="0"/>
            </p:cNvCxnSpPr>
            <p:nvPr/>
          </p:nvCxnSpPr>
          <p:spPr>
            <a:xfrm>
              <a:off x="12945117" y="4830108"/>
              <a:ext cx="1448" cy="1291418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097243"/>
            <a:ext cx="2652789" cy="148902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560337" y="387165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4791" y="386890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72035" y="3866162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69280" y="3863418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66524" y="3860673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so far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19711" y="2438444"/>
            <a:ext cx="9627637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Applications send</a:t>
            </a:r>
            <a:r>
              <a:rPr kumimoji="0" lang="en-US" sz="3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and receive </a:t>
            </a:r>
            <a:r>
              <a:rPr kumimoji="0" lang="en-US" sz="3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data in packets</a:t>
            </a:r>
            <a:r>
              <a:rPr kumimoji="0" lang="is-IS" sz="3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….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83263" y="4586271"/>
            <a:ext cx="731734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…o</a:t>
            </a: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ver an Internet</a:t>
            </a:r>
            <a:r>
              <a:rPr kumimoji="0" lang="en-US" sz="3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that is unreliable.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3305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6875E-7 4.16667E-6 L -0.58935 -0.0036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3125E-6 1.11111E-6 L 0.57714 0.0116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57" y="5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36 0.01528 L 0.57627 0.0119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37 0.01562 L 0.57647 0.0123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176 0.01597 L 0.57666 0.0125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137 0.01232 L 0.57676 0.01284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70" y="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do Internet packets look like?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17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46" y="241300"/>
            <a:ext cx="14535834" cy="1625600"/>
          </a:xfrm>
        </p:spPr>
        <p:txBody>
          <a:bodyPr/>
          <a:lstStyle/>
          <a:p>
            <a:r>
              <a:rPr lang="en-US" dirty="0" smtClean="0"/>
              <a:t>Internet addresses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208120" y="1820109"/>
            <a:ext cx="5748282" cy="1103241"/>
            <a:chOff x="65700" y="3137092"/>
            <a:chExt cx="2393750" cy="528920"/>
          </a:xfrm>
        </p:grpSpPr>
        <p:sp>
          <p:nvSpPr>
            <p:cNvPr id="53" name="Rectangle 52"/>
            <p:cNvSpPr/>
            <p:nvPr/>
          </p:nvSpPr>
          <p:spPr>
            <a:xfrm>
              <a:off x="65700" y="3137092"/>
              <a:ext cx="1626675" cy="528920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dirty="0">
                  <a:solidFill>
                    <a:schemeClr val="accent5"/>
                  </a:solidFill>
                </a:rPr>
                <a:t>Data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692376" y="3137092"/>
              <a:ext cx="767074" cy="528920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80000"/>
                </a:lnSpc>
              </a:pPr>
              <a:r>
                <a:rPr lang="en-US" sz="2800" dirty="0">
                  <a:solidFill>
                    <a:schemeClr val="accent5"/>
                  </a:solidFill>
                </a:rPr>
                <a:t>Internet “IP”</a:t>
              </a:r>
            </a:p>
            <a:p>
              <a:pPr>
                <a:lnSpc>
                  <a:spcPct val="80000"/>
                </a:lnSpc>
              </a:pPr>
              <a:r>
                <a:rPr lang="en-US" sz="2800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cxnSp>
        <p:nvCxnSpPr>
          <p:cNvPr id="58" name="Straight Arrow Connector 57"/>
          <p:cNvCxnSpPr/>
          <p:nvPr/>
        </p:nvCxnSpPr>
        <p:spPr>
          <a:xfrm>
            <a:off x="2239359" y="4231917"/>
            <a:ext cx="13766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5585176" y="3832624"/>
            <a:ext cx="2109662" cy="313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9802850" y="4032154"/>
            <a:ext cx="1259817" cy="502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2609372" y="4746224"/>
            <a:ext cx="1381500" cy="34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43" name="Can 42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60" idx="6"/>
              <a:endCxn id="46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n 45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50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an 49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>
              <a:stCxn id="5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an 5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57" idx="2"/>
              <a:endCxn id="50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913346" y="361961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  <a:endParaRPr lang="en-US" sz="1100" dirty="0">
                <a:solidFill>
                  <a:srgbClr val="C82506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C8250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358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8125E-7 5E-6 L -0.08594 0.166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97" y="83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2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Addresses (“IP address”)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1165" y="4204569"/>
            <a:ext cx="14530104" cy="2662596"/>
          </a:xfrm>
        </p:spPr>
        <p:txBody>
          <a:bodyPr/>
          <a:lstStyle/>
          <a:p>
            <a:pPr marL="317500" indent="0">
              <a:buNone/>
            </a:pPr>
            <a:r>
              <a:rPr lang="en-US" sz="4400" dirty="0" smtClean="0"/>
              <a:t>All </a:t>
            </a:r>
            <a:r>
              <a:rPr lang="en-US" sz="4400" dirty="0" smtClean="0"/>
              <a:t>Internet packets carry a destination </a:t>
            </a:r>
            <a:r>
              <a:rPr lang="en-US" sz="4400" dirty="0" smtClean="0"/>
              <a:t>IP address</a:t>
            </a:r>
            <a:r>
              <a:rPr lang="en-US" sz="4400" dirty="0" smtClean="0"/>
              <a:t>.</a:t>
            </a:r>
          </a:p>
          <a:p>
            <a:pPr marL="317500" indent="0">
              <a:buNone/>
            </a:pPr>
            <a:r>
              <a:rPr lang="en-US" sz="4400" dirty="0" smtClean="0"/>
              <a:t>We </a:t>
            </a:r>
            <a:r>
              <a:rPr lang="en-US" sz="4400" dirty="0" smtClean="0"/>
              <a:t>usually write </a:t>
            </a:r>
            <a:r>
              <a:rPr lang="en-US" sz="4400" dirty="0" smtClean="0"/>
              <a:t>the IP address like this:</a:t>
            </a:r>
            <a:br>
              <a:rPr lang="en-US" sz="4400" dirty="0" smtClean="0"/>
            </a:br>
            <a:endParaRPr lang="en-US" sz="4400" dirty="0" smtClean="0"/>
          </a:p>
          <a:p>
            <a:pPr marL="317500" indent="0">
              <a:buNone/>
            </a:pPr>
            <a:r>
              <a:rPr lang="en-US" dirty="0"/>
              <a:t>	</a:t>
            </a:r>
            <a:r>
              <a:rPr lang="en-US" dirty="0" smtClean="0"/>
              <a:t>						</a:t>
            </a:r>
            <a:r>
              <a:rPr lang="en-US" sz="4800" dirty="0" smtClean="0"/>
              <a:t>171.64.74.58</a:t>
            </a: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187800" y="1982524"/>
            <a:ext cx="6436520" cy="1451556"/>
            <a:chOff x="57238" y="3156576"/>
            <a:chExt cx="2393750" cy="421005"/>
          </a:xfrm>
        </p:grpSpPr>
        <p:sp>
          <p:nvSpPr>
            <p:cNvPr id="5" name="Rectangle 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5"/>
                  </a:solidFill>
                </a:rPr>
                <a:t>Data</a:t>
              </a:r>
              <a:endParaRPr lang="en-US" sz="3200" dirty="0">
                <a:solidFill>
                  <a:schemeClr val="accent5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3200" dirty="0" smtClean="0">
                  <a:solidFill>
                    <a:schemeClr val="accent5"/>
                  </a:solidFill>
                </a:rPr>
                <a:t>Internet “IP”</a:t>
              </a:r>
            </a:p>
            <a:p>
              <a:pPr algn="ctr">
                <a:lnSpc>
                  <a:spcPct val="80000"/>
                </a:lnSpc>
              </a:pPr>
              <a:r>
                <a:rPr lang="en-US" sz="3200" dirty="0" smtClean="0">
                  <a:solidFill>
                    <a:schemeClr val="accent5"/>
                  </a:solidFill>
                </a:rPr>
                <a:t>Address</a:t>
              </a:r>
              <a:endParaRPr lang="en-US" sz="3200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611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“IP” Addresses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3927" y="2046671"/>
            <a:ext cx="13931271" cy="1247749"/>
          </a:xfrm>
        </p:spPr>
        <p:txBody>
          <a:bodyPr/>
          <a:lstStyle/>
          <a:p>
            <a:pPr marL="317500" indent="0">
              <a:buNone/>
            </a:pPr>
            <a:r>
              <a:rPr lang="en-US" sz="4000" dirty="0" smtClean="0"/>
              <a:t>The IP address tells </a:t>
            </a:r>
            <a:r>
              <a:rPr lang="en-US" sz="4000" dirty="0" smtClean="0"/>
              <a:t>each </a:t>
            </a:r>
            <a:r>
              <a:rPr lang="en-US" sz="4000" dirty="0" smtClean="0"/>
              <a:t>router where to send the packet next.</a:t>
            </a:r>
            <a:endParaRPr lang="en-US" sz="58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819833" y="4501309"/>
            <a:ext cx="407115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171.64.74.58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833993" y="3711516"/>
            <a:ext cx="3912580" cy="1795230"/>
            <a:chOff x="4833993" y="3711516"/>
            <a:chExt cx="3912580" cy="1795230"/>
          </a:xfrm>
        </p:grpSpPr>
        <p:sp>
          <p:nvSpPr>
            <p:cNvPr id="10" name="Rectangle 9"/>
            <p:cNvSpPr/>
            <p:nvPr/>
          </p:nvSpPr>
          <p:spPr>
            <a:xfrm>
              <a:off x="5922248" y="4625890"/>
              <a:ext cx="2068806" cy="880856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33993" y="3711516"/>
              <a:ext cx="3912580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</a:t>
              </a:r>
              <a:r>
                <a:rPr kumimoji="0" lang="en-US" sz="3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University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63014" y="3715497"/>
            <a:ext cx="11105604" cy="1852704"/>
            <a:chOff x="2263014" y="3715497"/>
            <a:chExt cx="11105604" cy="1852704"/>
          </a:xfrm>
        </p:grpSpPr>
        <p:sp>
          <p:nvSpPr>
            <p:cNvPr id="11" name="Rectangle 10"/>
            <p:cNvSpPr/>
            <p:nvPr/>
          </p:nvSpPr>
          <p:spPr>
            <a:xfrm>
              <a:off x="5819834" y="4562764"/>
              <a:ext cx="3151820" cy="100543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63014" y="3715497"/>
              <a:ext cx="11105604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A network in the </a:t>
              </a:r>
              <a:r>
                <a:rPr lang="en-US" dirty="0" smtClean="0">
                  <a:solidFill>
                    <a:srgbClr val="000000"/>
                  </a:solidFill>
                </a:rPr>
                <a:t>CS department at </a:t>
              </a:r>
              <a:r>
                <a:rPr kumimoji="0" lang="en-US" sz="3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</a:t>
              </a:r>
              <a:r>
                <a:rPr kumimoji="0" lang="en-US" sz="3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University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10965" y="4398884"/>
            <a:ext cx="6560202" cy="2024289"/>
            <a:chOff x="4710965" y="4398884"/>
            <a:chExt cx="6560202" cy="2024289"/>
          </a:xfrm>
        </p:grpSpPr>
        <p:sp>
          <p:nvSpPr>
            <p:cNvPr id="12" name="Rectangle 11"/>
            <p:cNvSpPr/>
            <p:nvPr/>
          </p:nvSpPr>
          <p:spPr>
            <a:xfrm>
              <a:off x="5635486" y="4398884"/>
              <a:ext cx="4401295" cy="1336921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10965" y="5735805"/>
              <a:ext cx="6560202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solidFill>
                    <a:srgbClr val="000000"/>
                  </a:solidFill>
                </a:rPr>
                <a:t>The computer </a:t>
              </a:r>
              <a:r>
                <a:rPr lang="en-US" dirty="0" err="1" smtClean="0">
                  <a:solidFill>
                    <a:srgbClr val="000000"/>
                  </a:solidFill>
                </a:rPr>
                <a:t>yuba.stanford.edu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067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Can we see </a:t>
            </a:r>
            <a:r>
              <a:rPr lang="en-US" dirty="0" smtClean="0"/>
              <a:t>the path our packets take?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6697" y="5415515"/>
            <a:ext cx="13042605" cy="2336800"/>
          </a:xfrm>
        </p:spPr>
        <p:txBody>
          <a:bodyPr/>
          <a:lstStyle/>
          <a:p>
            <a:r>
              <a:rPr lang="en-US" sz="8000" dirty="0" smtClean="0"/>
              <a:t>Yes!</a:t>
            </a:r>
          </a:p>
          <a:p>
            <a:r>
              <a:rPr lang="en-US" sz="4000" dirty="0" smtClean="0">
                <a:solidFill>
                  <a:srgbClr val="0365C0"/>
                </a:solidFill>
              </a:rPr>
              <a:t>On your computer, try: “</a:t>
            </a:r>
            <a:r>
              <a:rPr lang="en-US" sz="4000" dirty="0" smtClean="0">
                <a:solidFill>
                  <a:srgbClr val="FF0000"/>
                </a:solidFill>
              </a:rPr>
              <a:t>ping </a:t>
            </a:r>
            <a:r>
              <a:rPr lang="en-US" sz="4000" dirty="0" err="1" smtClean="0">
                <a:solidFill>
                  <a:srgbClr val="FF0000"/>
                </a:solidFill>
              </a:rPr>
              <a:t>yuba.stanford.edu</a:t>
            </a:r>
            <a:r>
              <a:rPr lang="en-US" sz="4000" dirty="0" smtClean="0">
                <a:solidFill>
                  <a:srgbClr val="0365C0"/>
                </a:solidFill>
              </a:rPr>
              <a:t>”</a:t>
            </a:r>
          </a:p>
          <a:p>
            <a:r>
              <a:rPr lang="en-US" sz="4000" dirty="0">
                <a:solidFill>
                  <a:srgbClr val="0365C0"/>
                </a:solidFill>
              </a:rPr>
              <a:t>a</a:t>
            </a:r>
            <a:r>
              <a:rPr lang="en-US" sz="4000" dirty="0" smtClean="0">
                <a:solidFill>
                  <a:srgbClr val="0365C0"/>
                </a:solidFill>
              </a:rPr>
              <a:t>nd </a:t>
            </a:r>
            <a:r>
              <a:rPr lang="en-US" sz="4000" dirty="0" smtClean="0">
                <a:solidFill>
                  <a:srgbClr val="0365C0"/>
                </a:solidFill>
              </a:rPr>
              <a:t>“</a:t>
            </a:r>
            <a:r>
              <a:rPr lang="en-US" sz="4000" dirty="0" smtClean="0">
                <a:solidFill>
                  <a:srgbClr val="FF0000"/>
                </a:solidFill>
              </a:rPr>
              <a:t>traceroute </a:t>
            </a:r>
            <a:r>
              <a:rPr lang="en-US" sz="4000" dirty="0" err="1" smtClean="0">
                <a:solidFill>
                  <a:srgbClr val="FF0000"/>
                </a:solidFill>
              </a:rPr>
              <a:t>yuba.stanford.edu</a:t>
            </a:r>
            <a:r>
              <a:rPr lang="en-US" sz="4000" dirty="0" smtClean="0">
                <a:solidFill>
                  <a:srgbClr val="0365C0"/>
                </a:solidFill>
              </a:rPr>
              <a:t>”</a:t>
            </a:r>
          </a:p>
          <a:p>
            <a:endParaRPr lang="en-US" sz="4000" dirty="0" smtClean="0">
              <a:solidFill>
                <a:srgbClr val="0365C0"/>
              </a:solidFill>
            </a:endParaRPr>
          </a:p>
          <a:p>
            <a:r>
              <a:rPr lang="en-US" sz="4000" dirty="0" smtClean="0">
                <a:solidFill>
                  <a:srgbClr val="0365C0"/>
                </a:solidFill>
              </a:rPr>
              <a:t>(Windows:  “</a:t>
            </a:r>
            <a:r>
              <a:rPr lang="en-US" sz="4000" dirty="0" err="1" smtClean="0">
                <a:solidFill>
                  <a:srgbClr val="FF0000"/>
                </a:solidFill>
              </a:rPr>
              <a:t>tracert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yuba.stanford.edu</a:t>
            </a:r>
            <a:r>
              <a:rPr lang="en-US" sz="4000" dirty="0" smtClean="0">
                <a:solidFill>
                  <a:srgbClr val="0365C0"/>
                </a:solidFill>
              </a:rPr>
              <a:t>”)</a:t>
            </a:r>
            <a:endParaRPr lang="en-US" sz="4000" dirty="0">
              <a:solidFill>
                <a:srgbClr val="0365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3826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dirty="0" smtClean="0">
                <a:solidFill>
                  <a:srgbClr val="FF0000"/>
                </a:solidFill>
              </a:rPr>
              <a:t>ing </a:t>
            </a:r>
            <a:r>
              <a:rPr lang="en-US" dirty="0" err="1" smtClean="0">
                <a:solidFill>
                  <a:srgbClr val="FF0000"/>
                </a:solidFill>
              </a:rPr>
              <a:t>yuba.stanford.edu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378039"/>
            <a:ext cx="11379200" cy="2336800"/>
          </a:xfrm>
        </p:spPr>
        <p:txBody>
          <a:bodyPr/>
          <a:lstStyle/>
          <a:p>
            <a:r>
              <a:rPr lang="en-US" dirty="0" smtClean="0"/>
              <a:t>From Turkey, it </a:t>
            </a:r>
            <a:r>
              <a:rPr lang="en-US" dirty="0" smtClean="0"/>
              <a:t>takes about </a:t>
            </a:r>
            <a:r>
              <a:rPr lang="en-US" dirty="0" smtClean="0"/>
              <a:t>180</a:t>
            </a:r>
            <a:r>
              <a:rPr lang="en-US" dirty="0" smtClean="0"/>
              <a:t>ms </a:t>
            </a:r>
            <a:r>
              <a:rPr lang="en-US" dirty="0" smtClean="0"/>
              <a:t>to </a:t>
            </a:r>
            <a:r>
              <a:rPr lang="en-US" dirty="0" smtClean="0"/>
              <a:t>reach </a:t>
            </a:r>
            <a:r>
              <a:rPr lang="en-US" dirty="0" err="1" smtClean="0"/>
              <a:t>yuba</a:t>
            </a:r>
            <a:r>
              <a:rPr lang="en-US" dirty="0" smtClean="0"/>
              <a:t> </a:t>
            </a:r>
            <a:r>
              <a:rPr lang="en-US" dirty="0" smtClean="0"/>
              <a:t>and back </a:t>
            </a:r>
            <a:r>
              <a:rPr lang="en-US" dirty="0" smtClean="0"/>
              <a:t>again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(“round-trip-time”)</a:t>
            </a:r>
          </a:p>
        </p:txBody>
      </p:sp>
    </p:spTree>
    <p:extLst>
      <p:ext uri="{BB962C8B-B14F-4D97-AF65-F5344CB8AC3E}">
        <p14:creationId xmlns:p14="http://schemas.microsoft.com/office/powerpoint/2010/main" val="44930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36481"/>
            <a:ext cx="15683345" cy="91651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83862" y="1485116"/>
            <a:ext cx="5386090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0000"/>
                </a:solidFill>
              </a:rPr>
              <a:t>About 180</a:t>
            </a: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ms “round-trip”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533697" y="2361700"/>
            <a:ext cx="6653048" cy="3313886"/>
          </a:xfrm>
          <a:custGeom>
            <a:avLst/>
            <a:gdLst>
              <a:gd name="connsiteX0" fmla="*/ 6794938 w 6794938"/>
              <a:gd name="connsiteY0" fmla="*/ 3061638 h 3250824"/>
              <a:gd name="connsiteX1" fmla="*/ 5959365 w 6794938"/>
              <a:gd name="connsiteY1" fmla="*/ 1154010 h 3250824"/>
              <a:gd name="connsiteX2" fmla="*/ 4162096 w 6794938"/>
              <a:gd name="connsiteY2" fmla="*/ 66190 h 3250824"/>
              <a:gd name="connsiteX3" fmla="*/ 2065283 w 6794938"/>
              <a:gd name="connsiteY3" fmla="*/ 318438 h 3250824"/>
              <a:gd name="connsiteX4" fmla="*/ 457200 w 6794938"/>
              <a:gd name="connsiteY4" fmla="*/ 1942286 h 3250824"/>
              <a:gd name="connsiteX5" fmla="*/ 0 w 6794938"/>
              <a:gd name="connsiteY5" fmla="*/ 3250824 h 325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94938" h="3250824">
                <a:moveTo>
                  <a:pt x="6794938" y="3061638"/>
                </a:moveTo>
                <a:cubicBezTo>
                  <a:pt x="6596555" y="2357444"/>
                  <a:pt x="6398172" y="1653251"/>
                  <a:pt x="5959365" y="1154010"/>
                </a:cubicBezTo>
                <a:cubicBezTo>
                  <a:pt x="5520558" y="654769"/>
                  <a:pt x="4811110" y="205452"/>
                  <a:pt x="4162096" y="66190"/>
                </a:cubicBezTo>
                <a:cubicBezTo>
                  <a:pt x="3513082" y="-73072"/>
                  <a:pt x="2682766" y="5755"/>
                  <a:pt x="2065283" y="318438"/>
                </a:cubicBezTo>
                <a:cubicBezTo>
                  <a:pt x="1447800" y="631121"/>
                  <a:pt x="801414" y="1453555"/>
                  <a:pt x="457200" y="1942286"/>
                </a:cubicBezTo>
                <a:cubicBezTo>
                  <a:pt x="112986" y="2431017"/>
                  <a:pt x="0" y="3250824"/>
                  <a:pt x="0" y="3250824"/>
                </a:cubicBezTo>
              </a:path>
            </a:pathLst>
          </a:custGeom>
          <a:noFill/>
          <a:ln w="76200" cap="flat">
            <a:solidFill>
              <a:srgbClr val="FFC000"/>
            </a:solidFill>
            <a:prstDash val="solid"/>
            <a:miter lim="400000"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Freeform 6"/>
          <p:cNvSpPr/>
          <p:nvPr/>
        </p:nvSpPr>
        <p:spPr>
          <a:xfrm flipH="1">
            <a:off x="5549468" y="2214550"/>
            <a:ext cx="6884277" cy="3313886"/>
          </a:xfrm>
          <a:custGeom>
            <a:avLst/>
            <a:gdLst>
              <a:gd name="connsiteX0" fmla="*/ 6794938 w 6794938"/>
              <a:gd name="connsiteY0" fmla="*/ 3061638 h 3250824"/>
              <a:gd name="connsiteX1" fmla="*/ 5959365 w 6794938"/>
              <a:gd name="connsiteY1" fmla="*/ 1154010 h 3250824"/>
              <a:gd name="connsiteX2" fmla="*/ 4162096 w 6794938"/>
              <a:gd name="connsiteY2" fmla="*/ 66190 h 3250824"/>
              <a:gd name="connsiteX3" fmla="*/ 2065283 w 6794938"/>
              <a:gd name="connsiteY3" fmla="*/ 318438 h 3250824"/>
              <a:gd name="connsiteX4" fmla="*/ 457200 w 6794938"/>
              <a:gd name="connsiteY4" fmla="*/ 1942286 h 3250824"/>
              <a:gd name="connsiteX5" fmla="*/ 0 w 6794938"/>
              <a:gd name="connsiteY5" fmla="*/ 3250824 h 325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94938" h="3250824">
                <a:moveTo>
                  <a:pt x="6794938" y="3061638"/>
                </a:moveTo>
                <a:cubicBezTo>
                  <a:pt x="6596555" y="2357444"/>
                  <a:pt x="6398172" y="1653251"/>
                  <a:pt x="5959365" y="1154010"/>
                </a:cubicBezTo>
                <a:cubicBezTo>
                  <a:pt x="5520558" y="654769"/>
                  <a:pt x="4811110" y="205452"/>
                  <a:pt x="4162096" y="66190"/>
                </a:cubicBezTo>
                <a:cubicBezTo>
                  <a:pt x="3513082" y="-73072"/>
                  <a:pt x="2682766" y="5755"/>
                  <a:pt x="2065283" y="318438"/>
                </a:cubicBezTo>
                <a:cubicBezTo>
                  <a:pt x="1447800" y="631121"/>
                  <a:pt x="801414" y="1453555"/>
                  <a:pt x="457200" y="1942286"/>
                </a:cubicBezTo>
                <a:cubicBezTo>
                  <a:pt x="112986" y="2431017"/>
                  <a:pt x="0" y="3250824"/>
                  <a:pt x="0" y="3250824"/>
                </a:cubicBezTo>
              </a:path>
            </a:pathLst>
          </a:custGeom>
          <a:noFill/>
          <a:ln w="76200" cap="flat">
            <a:solidFill>
              <a:srgbClr val="FFC000"/>
            </a:solidFill>
            <a:prstDash val="solid"/>
            <a:miter lim="400000"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162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Picture 114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0711" y="2427176"/>
            <a:ext cx="5501242" cy="3753452"/>
          </a:xfrm>
          <a:prstGeom prst="rect">
            <a:avLst/>
          </a:prstGeom>
        </p:spPr>
      </p:pic>
      <p:grpSp>
        <p:nvGrpSpPr>
          <p:cNvPr id="1122" name="Group 1121"/>
          <p:cNvGrpSpPr/>
          <p:nvPr/>
        </p:nvGrpSpPr>
        <p:grpSpPr>
          <a:xfrm>
            <a:off x="5825035" y="2305076"/>
            <a:ext cx="2685323" cy="1082138"/>
            <a:chOff x="5825035" y="2305076"/>
            <a:chExt cx="2685323" cy="1082138"/>
          </a:xfrm>
        </p:grpSpPr>
        <p:sp>
          <p:nvSpPr>
            <p:cNvPr id="2" name="TextBox 1"/>
            <p:cNvSpPr txBox="1"/>
            <p:nvPr/>
          </p:nvSpPr>
          <p:spPr>
            <a:xfrm>
              <a:off x="5825035" y="2305076"/>
              <a:ext cx="1812708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“</a:t>
              </a:r>
              <a:r>
                <a:rPr kumimoji="0" lang="en-US" sz="3800" b="0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router</a:t>
              </a:r>
              <a:r>
                <a:rPr kumimoji="0" lang="en-US" sz="3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”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7047071" y="2992444"/>
              <a:ext cx="1463287" cy="39477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121" name="Group 1120"/>
          <p:cNvGrpSpPr/>
          <p:nvPr/>
        </p:nvGrpSpPr>
        <p:grpSpPr>
          <a:xfrm>
            <a:off x="3335325" y="3387214"/>
            <a:ext cx="2837612" cy="1248063"/>
            <a:chOff x="3335325" y="3387214"/>
            <a:chExt cx="2837612" cy="1248063"/>
          </a:xfrm>
        </p:grpSpPr>
        <p:sp>
          <p:nvSpPr>
            <p:cNvPr id="3" name="TextBox 2"/>
            <p:cNvSpPr txBox="1"/>
            <p:nvPr/>
          </p:nvSpPr>
          <p:spPr>
            <a:xfrm>
              <a:off x="3335325" y="3387214"/>
              <a:ext cx="2241724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solidFill>
                    <a:srgbClr val="000000"/>
                  </a:solidFill>
                </a:rPr>
                <a:t>“</a:t>
              </a:r>
              <a:r>
                <a:rPr lang="en-US" dirty="0" smtClean="0">
                  <a:solidFill>
                    <a:srgbClr val="FF0000"/>
                  </a:solidFill>
                </a:rPr>
                <a:t>e</a:t>
              </a:r>
              <a:r>
                <a:rPr kumimoji="0" lang="en-US" sz="3800" b="0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nd host</a:t>
              </a:r>
              <a:r>
                <a:rPr kumimoji="0" lang="en-US" sz="3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”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cxnSp>
          <p:nvCxnSpPr>
            <p:cNvPr id="218" name="Straight Arrow Connector 217"/>
            <p:cNvCxnSpPr>
              <a:stCxn id="3" idx="2"/>
            </p:cNvCxnSpPr>
            <p:nvPr/>
          </p:nvCxnSpPr>
          <p:spPr>
            <a:xfrm>
              <a:off x="4456187" y="4074582"/>
              <a:ext cx="1716750" cy="560695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123" name="Group 1122"/>
          <p:cNvGrpSpPr/>
          <p:nvPr/>
        </p:nvGrpSpPr>
        <p:grpSpPr>
          <a:xfrm>
            <a:off x="6776108" y="5271893"/>
            <a:ext cx="1474340" cy="1407035"/>
            <a:chOff x="6776108" y="5271893"/>
            <a:chExt cx="1474340" cy="1407035"/>
          </a:xfrm>
        </p:grpSpPr>
        <p:sp>
          <p:nvSpPr>
            <p:cNvPr id="217" name="TextBox 216"/>
            <p:cNvSpPr txBox="1"/>
            <p:nvPr/>
          </p:nvSpPr>
          <p:spPr>
            <a:xfrm>
              <a:off x="6776108" y="5991560"/>
              <a:ext cx="1209278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solidFill>
                    <a:srgbClr val="000000"/>
                  </a:solidFill>
                </a:rPr>
                <a:t>“</a:t>
              </a:r>
              <a:r>
                <a:rPr lang="en-US" dirty="0" smtClean="0">
                  <a:solidFill>
                    <a:srgbClr val="FF0000"/>
                  </a:solidFill>
                </a:rPr>
                <a:t>link</a:t>
              </a:r>
              <a:r>
                <a:rPr kumimoji="0" lang="en-US" sz="3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”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cxnSp>
          <p:nvCxnSpPr>
            <p:cNvPr id="219" name="Straight Arrow Connector 218"/>
            <p:cNvCxnSpPr>
              <a:stCxn id="217" idx="0"/>
            </p:cNvCxnSpPr>
            <p:nvPr/>
          </p:nvCxnSpPr>
          <p:spPr>
            <a:xfrm flipV="1">
              <a:off x="7380747" y="5271893"/>
              <a:ext cx="869701" cy="719667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 in 1969</a:t>
            </a:r>
            <a:endParaRPr lang="en-US" dirty="0"/>
          </a:p>
        </p:txBody>
      </p:sp>
      <p:grpSp>
        <p:nvGrpSpPr>
          <p:cNvPr id="1128" name="Group 1127"/>
          <p:cNvGrpSpPr/>
          <p:nvPr/>
        </p:nvGrpSpPr>
        <p:grpSpPr>
          <a:xfrm>
            <a:off x="783381" y="4753763"/>
            <a:ext cx="2868687" cy="4024011"/>
            <a:chOff x="783381" y="4753763"/>
            <a:chExt cx="2868687" cy="4024011"/>
          </a:xfrm>
        </p:grpSpPr>
        <p:pic>
          <p:nvPicPr>
            <p:cNvPr id="1124" name="Picture 11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3381" y="5356512"/>
              <a:ext cx="2868687" cy="3421262"/>
            </a:xfrm>
            <a:prstGeom prst="rect">
              <a:avLst/>
            </a:prstGeom>
          </p:spPr>
        </p:pic>
        <p:sp>
          <p:nvSpPr>
            <p:cNvPr id="1126" name="TextBox 1125"/>
            <p:cNvSpPr txBox="1"/>
            <p:nvPr/>
          </p:nvSpPr>
          <p:spPr>
            <a:xfrm>
              <a:off x="924352" y="4753763"/>
              <a:ext cx="2586746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Also in 1969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1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33" y="0"/>
            <a:ext cx="13137932" cy="9144000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2658139" y="7081284"/>
            <a:ext cx="659219" cy="616688"/>
          </a:xfrm>
          <a:prstGeom prst="star5">
            <a:avLst/>
          </a:pr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398" y="6240028"/>
            <a:ext cx="25087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Gill Sans"/>
              </a:rPr>
              <a:t>Stanford University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bg1"/>
                </a:solidFill>
              </a:rPr>
              <a:t>California, US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Gill Sans"/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11167437" y="662608"/>
            <a:ext cx="659219" cy="616688"/>
          </a:xfrm>
          <a:prstGeom prst="star5">
            <a:avLst/>
          </a:pr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62460" y="268074"/>
            <a:ext cx="196047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Gill Sans"/>
              </a:rPr>
              <a:t>Koc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Gill Sans"/>
              </a:rPr>
              <a:t> University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bg1"/>
                </a:solidFill>
              </a:rPr>
              <a:t>Istanbul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3080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9" y="0"/>
            <a:ext cx="13435367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09315" y="337609"/>
            <a:ext cx="2172068" cy="1272143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10,000km </a:t>
            </a:r>
            <a:endParaRPr lang="en-US" dirty="0" smtClean="0">
              <a:solidFill>
                <a:srgbClr val="000000"/>
              </a:solidFill>
            </a:endParaRP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(50ms)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795350" y="1609752"/>
            <a:ext cx="2328464" cy="1197243"/>
          </a:xfrm>
          <a:prstGeom prst="straightConnector1">
            <a:avLst/>
          </a:prstGeom>
          <a:noFill/>
          <a:ln w="57150" cap="flat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5-Point Star 6"/>
          <p:cNvSpPr/>
          <p:nvPr/>
        </p:nvSpPr>
        <p:spPr>
          <a:xfrm>
            <a:off x="2594344" y="6251944"/>
            <a:ext cx="659219" cy="616688"/>
          </a:xfrm>
          <a:prstGeom prst="star5">
            <a:avLst/>
          </a:pr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9603" y="5410688"/>
            <a:ext cx="25087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Gill Sans"/>
              </a:rPr>
              <a:t>Stanford University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bg1"/>
                </a:solidFill>
              </a:rPr>
              <a:t>California, US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Gill Sans"/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11614002" y="535018"/>
            <a:ext cx="659219" cy="616688"/>
          </a:xfrm>
          <a:prstGeom prst="star5">
            <a:avLst/>
          </a:pr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04990" y="140484"/>
            <a:ext cx="196047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Gill Sans"/>
              </a:rPr>
              <a:t>Koc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Gill Sans"/>
              </a:rPr>
              <a:t> University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bg1"/>
                </a:solidFill>
              </a:rPr>
              <a:t>Istanbul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3249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0"/>
            <a:ext cx="13039739" cy="914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34337" y="2719302"/>
            <a:ext cx="2172069" cy="1272143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18,000km </a:t>
            </a:r>
            <a:endParaRPr lang="en-US" dirty="0" smtClean="0">
              <a:solidFill>
                <a:srgbClr val="000000"/>
              </a:solidFill>
            </a:endParaRP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(90ms)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 flipH="1">
            <a:off x="9888280" y="3991445"/>
            <a:ext cx="3732092" cy="1411415"/>
          </a:xfrm>
          <a:prstGeom prst="straightConnector1">
            <a:avLst/>
          </a:prstGeom>
          <a:noFill/>
          <a:ln w="57150" cap="flat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/>
          <p:cNvSpPr txBox="1"/>
          <p:nvPr/>
        </p:nvSpPr>
        <p:spPr>
          <a:xfrm>
            <a:off x="9438945" y="5694293"/>
            <a:ext cx="3398366" cy="1272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The real path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</a:rPr>
              <a:t>our packets take</a:t>
            </a:r>
            <a:endParaRPr kumimoji="0" lang="en-US" sz="3800" b="0" i="0" u="none" strike="noStrike" cap="none" spc="0" normalizeH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2530549" y="6209414"/>
            <a:ext cx="659219" cy="616688"/>
          </a:xfrm>
          <a:prstGeom prst="star5">
            <a:avLst/>
          </a:pr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5808" y="5368158"/>
            <a:ext cx="25087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Gill Sans"/>
              </a:rPr>
              <a:t>Stanford University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bg1"/>
                </a:solidFill>
              </a:rPr>
              <a:t>California, US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Gill Sans"/>
            </a:endParaRPr>
          </a:p>
        </p:txBody>
      </p:sp>
      <p:sp>
        <p:nvSpPr>
          <p:cNvPr id="12" name="5-Point Star 11"/>
          <p:cNvSpPr/>
          <p:nvPr/>
        </p:nvSpPr>
        <p:spPr>
          <a:xfrm>
            <a:off x="11443882" y="535018"/>
            <a:ext cx="659219" cy="616688"/>
          </a:xfrm>
          <a:prstGeom prst="star5">
            <a:avLst/>
          </a:pr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04990" y="140484"/>
            <a:ext cx="196047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Gill Sans"/>
              </a:rPr>
              <a:t>Koc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Gill Sans"/>
              </a:rPr>
              <a:t> University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bg1"/>
                </a:solidFill>
              </a:rPr>
              <a:t>Istanbul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35031" y="7306864"/>
            <a:ext cx="3757439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2 x 90ms = 180ms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645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1587500" y="2902019"/>
            <a:ext cx="13081000" cy="19491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7800" dirty="0" smtClean="0"/>
              <a:t>How packets find their way across the Internet</a:t>
            </a:r>
            <a:endParaRPr sz="7800" dirty="0"/>
          </a:p>
        </p:txBody>
      </p:sp>
    </p:spTree>
    <p:extLst>
      <p:ext uri="{BB962C8B-B14F-4D97-AF65-F5344CB8AC3E}">
        <p14:creationId xmlns:p14="http://schemas.microsoft.com/office/powerpoint/2010/main" val="5049606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>
            <a:off x="2337395" y="6308579"/>
            <a:ext cx="13766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683212" y="5909286"/>
            <a:ext cx="2109662" cy="313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900886" y="6108816"/>
            <a:ext cx="1259817" cy="502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2707408" y="6822886"/>
            <a:ext cx="1381500" cy="34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747339" y="5668491"/>
            <a:ext cx="13078801" cy="2482793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48" idx="6"/>
              <a:endCxn id="3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n 3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00" y="241299"/>
            <a:ext cx="13081000" cy="2363355"/>
          </a:xfrm>
        </p:spPr>
        <p:txBody>
          <a:bodyPr/>
          <a:lstStyle/>
          <a:p>
            <a:pPr rtl="0" latinLnBrk="1" hangingPunct="0"/>
            <a:r>
              <a:rPr lang="en-US">
                <a:solidFill>
                  <a:srgbClr val="000000"/>
                </a:solidFill>
              </a:rPr>
              <a:t>R</a:t>
            </a:r>
            <a:r>
              <a:rPr lang="en-US" smtClean="0">
                <a:solidFill>
                  <a:srgbClr val="000000"/>
                </a:solidFill>
              </a:rPr>
              <a:t>outers </a:t>
            </a:r>
            <a:r>
              <a:rPr lang="en-US" dirty="0">
                <a:solidFill>
                  <a:srgbClr val="000000"/>
                </a:solidFill>
              </a:rPr>
              <a:t>forward </a:t>
            </a:r>
            <a:r>
              <a:rPr lang="en-US">
                <a:solidFill>
                  <a:srgbClr val="000000"/>
                </a:solidFill>
              </a:rPr>
              <a:t>packets </a:t>
            </a:r>
            <a:r>
              <a:rPr lang="en-US" smtClean="0">
                <a:solidFill>
                  <a:srgbClr val="000000"/>
                </a:solidFill>
              </a:rPr>
              <a:t/>
            </a:r>
            <a:br>
              <a:rPr lang="en-US" smtClean="0">
                <a:solidFill>
                  <a:srgbClr val="000000"/>
                </a:solidFill>
              </a:rPr>
            </a:br>
            <a:r>
              <a:rPr lang="en-US" b="1" smtClean="0">
                <a:solidFill>
                  <a:srgbClr val="000000"/>
                </a:solidFill>
              </a:rPr>
              <a:t>one </a:t>
            </a:r>
            <a:r>
              <a:rPr lang="en-US" b="1" dirty="0">
                <a:solidFill>
                  <a:srgbClr val="000000"/>
                </a:solidFill>
              </a:rPr>
              <a:t>at a time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863692" y="5630979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60297" y="5628430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65" name="Rectangle 6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pic>
        <p:nvPicPr>
          <p:cNvPr id="27" name="Picture 26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951" y="4997794"/>
            <a:ext cx="2363956" cy="1477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723" y="2335526"/>
            <a:ext cx="1611338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 smtClean="0">
              <a:solidFill>
                <a:srgbClr val="000000"/>
              </a:solidFill>
            </a:endParaRP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>
                <a:solidFill>
                  <a:srgbClr val="000000"/>
                </a:solidFill>
              </a:rPr>
              <a:t>Routers look at IP addresses, then send packets to a router closer to the destination.</a:t>
            </a:r>
          </a:p>
        </p:txBody>
      </p:sp>
    </p:spTree>
    <p:extLst>
      <p:ext uri="{BB962C8B-B14F-4D97-AF65-F5344CB8AC3E}">
        <p14:creationId xmlns:p14="http://schemas.microsoft.com/office/powerpoint/2010/main" val="197468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Addresses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3927" y="2046671"/>
            <a:ext cx="13931271" cy="1247749"/>
          </a:xfrm>
        </p:spPr>
        <p:txBody>
          <a:bodyPr/>
          <a:lstStyle/>
          <a:p>
            <a:pPr marL="317500" indent="0">
              <a:buNone/>
            </a:pPr>
            <a:r>
              <a:rPr lang="en-US" sz="4000" dirty="0" smtClean="0"/>
              <a:t>The IP address tells a router where to send the packet next.</a:t>
            </a:r>
          </a:p>
          <a:p>
            <a:pPr marL="317500" indent="0">
              <a:buNone/>
            </a:pPr>
            <a:r>
              <a:rPr lang="en-US" sz="4000" dirty="0" smtClean="0"/>
              <a:t>IP addresses have </a:t>
            </a:r>
            <a:r>
              <a:rPr lang="en-US" sz="4000" i="1" dirty="0"/>
              <a:t>structure (</a:t>
            </a:r>
            <a:r>
              <a:rPr lang="en-US" sz="4000" i="1" dirty="0" err="1" smtClean="0"/>
              <a:t>yapı</a:t>
            </a:r>
            <a:r>
              <a:rPr lang="en-US" sz="4000" i="1" dirty="0" smtClean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19833" y="4384081"/>
            <a:ext cx="407115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171.64.74.58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833993" y="3594288"/>
            <a:ext cx="3912580" cy="1795230"/>
            <a:chOff x="4833993" y="3711516"/>
            <a:chExt cx="3912580" cy="1795230"/>
          </a:xfrm>
        </p:grpSpPr>
        <p:sp>
          <p:nvSpPr>
            <p:cNvPr id="10" name="Rectangle 9"/>
            <p:cNvSpPr/>
            <p:nvPr/>
          </p:nvSpPr>
          <p:spPr>
            <a:xfrm>
              <a:off x="5922248" y="4625890"/>
              <a:ext cx="2068806" cy="880856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33993" y="3711516"/>
              <a:ext cx="3912580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</a:t>
              </a:r>
              <a:r>
                <a:rPr kumimoji="0" lang="en-US" sz="3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University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63014" y="3598269"/>
            <a:ext cx="11105604" cy="1852704"/>
            <a:chOff x="2263014" y="3715497"/>
            <a:chExt cx="11105604" cy="1852704"/>
          </a:xfrm>
        </p:grpSpPr>
        <p:sp>
          <p:nvSpPr>
            <p:cNvPr id="11" name="Rectangle 10"/>
            <p:cNvSpPr/>
            <p:nvPr/>
          </p:nvSpPr>
          <p:spPr>
            <a:xfrm>
              <a:off x="5819834" y="4562764"/>
              <a:ext cx="3151820" cy="100543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63014" y="3715497"/>
              <a:ext cx="11105604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A network in the </a:t>
              </a:r>
              <a:r>
                <a:rPr lang="en-US" dirty="0" smtClean="0">
                  <a:solidFill>
                    <a:srgbClr val="000000"/>
                  </a:solidFill>
                </a:rPr>
                <a:t>CS department at </a:t>
              </a:r>
              <a:r>
                <a:rPr kumimoji="0" lang="en-US" sz="3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</a:t>
              </a:r>
              <a:r>
                <a:rPr kumimoji="0" lang="en-US" sz="3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University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10965" y="3590528"/>
            <a:ext cx="6560202" cy="2028049"/>
            <a:chOff x="4710965" y="3707756"/>
            <a:chExt cx="6560202" cy="2028049"/>
          </a:xfrm>
        </p:grpSpPr>
        <p:sp>
          <p:nvSpPr>
            <p:cNvPr id="12" name="Rectangle 11"/>
            <p:cNvSpPr/>
            <p:nvPr/>
          </p:nvSpPr>
          <p:spPr>
            <a:xfrm>
              <a:off x="5635486" y="4398884"/>
              <a:ext cx="4401295" cy="1336921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10965" y="3707756"/>
              <a:ext cx="6560202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solidFill>
                    <a:srgbClr val="000000"/>
                  </a:solidFill>
                </a:rPr>
                <a:t>The computer </a:t>
              </a:r>
              <a:r>
                <a:rPr lang="en-US" dirty="0" err="1" smtClean="0">
                  <a:solidFill>
                    <a:srgbClr val="000000"/>
                  </a:solidFill>
                </a:rPr>
                <a:t>yuba.stanford.edu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018799" y="7087853"/>
            <a:ext cx="445474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is-IS" sz="6000" dirty="0"/>
              <a:t>88.255.96.208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238840" y="6361855"/>
            <a:ext cx="6001644" cy="1750973"/>
            <a:chOff x="3848080" y="3677621"/>
            <a:chExt cx="6001644" cy="1750973"/>
          </a:xfrm>
        </p:grpSpPr>
        <p:sp>
          <p:nvSpPr>
            <p:cNvPr id="21" name="Rectangle 20"/>
            <p:cNvSpPr/>
            <p:nvPr/>
          </p:nvSpPr>
          <p:spPr>
            <a:xfrm>
              <a:off x="5472874" y="4547738"/>
              <a:ext cx="3498780" cy="880856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48080" y="3677621"/>
              <a:ext cx="6001644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rtl="0" latinLnBrk="1" hangingPunct="0"/>
              <a:r>
                <a:rPr kumimoji="0" lang="en-US" sz="3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An address </a:t>
              </a:r>
              <a:r>
                <a:rPr lang="en-US" dirty="0">
                  <a:solidFill>
                    <a:srgbClr val="000000"/>
                  </a:solidFill>
                </a:rPr>
                <a:t>at </a:t>
              </a:r>
              <a:r>
                <a:rPr lang="en-US" dirty="0" err="1" smtClean="0">
                  <a:solidFill>
                    <a:srgbClr val="000000"/>
                  </a:solidFill>
                </a:rPr>
                <a:t>Ko</a:t>
              </a:r>
              <a:r>
                <a:rPr lang="en-US" dirty="0" err="1" smtClean="0">
                  <a:solidFill>
                    <a:srgbClr val="000000"/>
                  </a:solidFill>
                </a:rPr>
                <a:t>ç</a:t>
              </a:r>
              <a:r>
                <a:rPr lang="en-US" dirty="0" smtClean="0">
                  <a:solidFill>
                    <a:srgbClr val="000000"/>
                  </a:solidFill>
                </a:rPr>
                <a:t> </a:t>
              </a:r>
              <a:r>
                <a:rPr lang="en-US" dirty="0" smtClean="0">
                  <a:solidFill>
                    <a:srgbClr val="000000"/>
                  </a:solidFill>
                </a:rPr>
                <a:t>University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12615" y="6386420"/>
            <a:ext cx="10788260" cy="1787863"/>
            <a:chOff x="780469" y="3780338"/>
            <a:chExt cx="10788260" cy="1787863"/>
          </a:xfrm>
        </p:grpSpPr>
        <p:sp>
          <p:nvSpPr>
            <p:cNvPr id="24" name="Rectangle 23"/>
            <p:cNvSpPr/>
            <p:nvPr/>
          </p:nvSpPr>
          <p:spPr>
            <a:xfrm>
              <a:off x="5526764" y="4562764"/>
              <a:ext cx="960004" cy="100543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0469" y="3780338"/>
              <a:ext cx="10788260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An address managed by RIPE (European</a:t>
              </a:r>
              <a:r>
                <a:rPr kumimoji="0" lang="en-US" sz="3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</a:t>
              </a:r>
              <a:r>
                <a:rPr lang="en-US" dirty="0" smtClean="0">
                  <a:solidFill>
                    <a:srgbClr val="000000"/>
                  </a:solidFill>
                </a:rPr>
                <a:t>IP Networks)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187083" y="6376212"/>
            <a:ext cx="6011261" cy="2024289"/>
            <a:chOff x="4796323" y="3711516"/>
            <a:chExt cx="6011261" cy="2024289"/>
          </a:xfrm>
        </p:grpSpPr>
        <p:sp>
          <p:nvSpPr>
            <p:cNvPr id="27" name="Rectangle 26"/>
            <p:cNvSpPr/>
            <p:nvPr/>
          </p:nvSpPr>
          <p:spPr>
            <a:xfrm>
              <a:off x="5459644" y="4398884"/>
              <a:ext cx="4816065" cy="1336921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96323" y="3711516"/>
              <a:ext cx="6011261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solidFill>
                    <a:srgbClr val="000000"/>
                  </a:solidFill>
                </a:rPr>
                <a:t>The computer </a:t>
              </a:r>
              <a:r>
                <a:rPr lang="en-US" dirty="0" err="1" smtClean="0">
                  <a:solidFill>
                    <a:srgbClr val="000000"/>
                  </a:solidFill>
                </a:rPr>
                <a:t>www.ku</a:t>
              </a:r>
              <a:r>
                <a:rPr lang="en-US" dirty="0" err="1" smtClean="0">
                  <a:solidFill>
                    <a:srgbClr val="000000"/>
                  </a:solidFill>
                </a:rPr>
                <a:t>.edu.tr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154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227" y="3239194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11919130" y="3497099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33584" y="349435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30828" y="349161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28073" y="348886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25317" y="348612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00432" y="4177833"/>
            <a:ext cx="13078801" cy="3650962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endCxn id="9" idx="0"/>
            </p:cNvCxnSpPr>
            <p:nvPr/>
          </p:nvCxnSpPr>
          <p:spPr>
            <a:xfrm>
              <a:off x="12945117" y="4830108"/>
              <a:ext cx="1448" cy="1291418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097243"/>
            <a:ext cx="2652789" cy="148902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560337" y="387165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4791" y="386890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72035" y="3866162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69280" y="3863418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66524" y="3860673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so far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19711" y="2438444"/>
            <a:ext cx="9627637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Applications send</a:t>
            </a:r>
            <a:r>
              <a:rPr kumimoji="0" lang="en-US" sz="3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and receive </a:t>
            </a:r>
            <a:r>
              <a:rPr kumimoji="0" lang="en-US" sz="3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data in packets</a:t>
            </a:r>
            <a:r>
              <a:rPr kumimoji="0" lang="is-IS" sz="3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….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83263" y="4586271"/>
            <a:ext cx="731734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…o</a:t>
            </a: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ver an Internet</a:t>
            </a:r>
            <a:r>
              <a:rPr kumimoji="0" lang="en-US" sz="3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that is unreliable.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90929" y="7888165"/>
            <a:ext cx="14638623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ackets are forwarded hop-by-hop based on the final destination address</a:t>
            </a:r>
            <a:r>
              <a:rPr kumimoji="0" lang="en-US" sz="3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589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6875E-7 4.16667E-6 L -0.58935 -0.0036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3125E-6 1.11111E-6 L 0.57714 0.0116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57" y="5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36 0.01528 L 0.57627 0.0119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37 0.01562 L 0.57647 0.0123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176 0.01597 L 0.57666 0.0125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137 0.01232 L 0.57676 0.01284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70" y="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/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Sending data </a:t>
            </a:r>
            <a:r>
              <a:rPr lang="en-US" u="sng" dirty="0" smtClean="0"/>
              <a:t>reliably</a:t>
            </a:r>
            <a:r>
              <a:rPr lang="en-US" dirty="0" smtClean="0"/>
              <a:t> over </a:t>
            </a:r>
            <a:r>
              <a:rPr lang="en-US" dirty="0" smtClean="0"/>
              <a:t>an Internet that is </a:t>
            </a:r>
            <a:r>
              <a:rPr lang="en-US" u="sng" dirty="0" smtClean="0"/>
              <a:t>unreliable</a:t>
            </a:r>
            <a:endParaRPr lang="en-US" u="sn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0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8327" y="3150208"/>
            <a:ext cx="2257778" cy="1674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-321377" y="5047256"/>
            <a:ext cx="16989656" cy="3320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omp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94254" y="2887186"/>
            <a:ext cx="3646036" cy="227877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159460" y="4316896"/>
            <a:ext cx="184731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2667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-334050" y="3910192"/>
            <a:ext cx="16989656" cy="3320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138267" y="2648877"/>
            <a:ext cx="4604926" cy="3322519"/>
            <a:chOff x="1138266" y="2648876"/>
            <a:chExt cx="4604925" cy="3322519"/>
          </a:xfrm>
        </p:grpSpPr>
        <p:sp>
          <p:nvSpPr>
            <p:cNvPr id="55" name="Rectangle 10"/>
            <p:cNvSpPr>
              <a:spLocks noChangeArrowheads="1"/>
            </p:cNvSpPr>
            <p:nvPr/>
          </p:nvSpPr>
          <p:spPr bwMode="auto">
            <a:xfrm>
              <a:off x="2139649" y="5460663"/>
              <a:ext cx="2566731" cy="510732"/>
            </a:xfrm>
            <a:prstGeom prst="rect">
              <a:avLst/>
            </a:prstGeom>
            <a:noFill/>
            <a:ln w="38100">
              <a:solidFill>
                <a:srgbClr val="2FBD0E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3222" dirty="0">
                  <a:solidFill>
                    <a:srgbClr val="2FBD0E"/>
                  </a:solidFill>
                  <a:latin typeface="Calibri"/>
                  <a:cs typeface="Calibri"/>
                </a:rPr>
                <a:t>“IP”</a:t>
              </a:r>
              <a:endParaRPr lang="en-US" sz="3222" dirty="0">
                <a:solidFill>
                  <a:srgbClr val="2FBD0E"/>
                </a:solidFill>
                <a:latin typeface="Calibri"/>
                <a:cs typeface="Calibri"/>
              </a:endParaRPr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1138266" y="2648876"/>
              <a:ext cx="4604925" cy="9981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161260" tIns="80630" rIns="161260" bIns="80630" anchor="ctr"/>
            <a:lstStyle/>
            <a:p>
              <a:pPr algn="ctr" eaLnBrk="1" hangingPunct="1"/>
              <a:r>
                <a:rPr lang="en-US" sz="3222" dirty="0">
                  <a:solidFill>
                    <a:schemeClr val="accent1"/>
                  </a:solidFill>
                  <a:latin typeface="Calibri" charset="0"/>
                  <a:cs typeface="Calibri" charset="0"/>
                </a:rPr>
                <a:t>Your Application program</a:t>
              </a:r>
            </a:p>
            <a:p>
              <a:pPr algn="ctr" eaLnBrk="1" hangingPunct="1"/>
              <a:r>
                <a:rPr lang="en-US" sz="3222" dirty="0">
                  <a:solidFill>
                    <a:schemeClr val="accent1"/>
                  </a:solidFill>
                  <a:latin typeface="Calibri" charset="0"/>
                  <a:cs typeface="Calibri" charset="0"/>
                </a:rPr>
                <a:t>e.g. Chrome, Skype</a:t>
              </a:r>
            </a:p>
          </p:txBody>
        </p:sp>
        <p:cxnSp>
          <p:nvCxnSpPr>
            <p:cNvPr id="40" name="Straight Arrow Connector 39"/>
            <p:cNvCxnSpPr>
              <a:stCxn id="33" idx="2"/>
              <a:endCxn id="55" idx="0"/>
            </p:cNvCxnSpPr>
            <p:nvPr/>
          </p:nvCxnSpPr>
          <p:spPr>
            <a:xfrm flipH="1">
              <a:off x="3423015" y="3646978"/>
              <a:ext cx="17714" cy="1813685"/>
            </a:xfrm>
            <a:prstGeom prst="straightConnector1">
              <a:avLst/>
            </a:prstGeom>
            <a:ln w="38100" cmpd="sng"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448483" y="6284399"/>
            <a:ext cx="13078801" cy="2482793"/>
            <a:chOff x="1440388" y="5124530"/>
            <a:chExt cx="11770921" cy="2234514"/>
          </a:xfrm>
        </p:grpSpPr>
        <p:sp>
          <p:nvSpPr>
            <p:cNvPr id="44" name="Can 43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45" name="Straight Connector 44"/>
            <p:cNvCxnSpPr>
              <a:stCxn id="60" idx="6"/>
              <a:endCxn id="48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n 47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51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an 50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52" name="Straight Connector 51"/>
            <p:cNvCxnSpPr>
              <a:stCxn id="5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an 5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56" name="Straight Connector 55"/>
            <p:cNvCxnSpPr>
              <a:stCxn id="57" idx="2"/>
              <a:endCxn id="51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1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654861" y="613061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22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22" dirty="0">
                <a:solidFill>
                  <a:srgbClr val="C82506"/>
                </a:solidFill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4441973" y="4316896"/>
            <a:ext cx="184731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2667" dirty="0"/>
          </a:p>
        </p:txBody>
      </p:sp>
      <p:grpSp>
        <p:nvGrpSpPr>
          <p:cNvPr id="20" name="Group 19"/>
          <p:cNvGrpSpPr/>
          <p:nvPr/>
        </p:nvGrpSpPr>
        <p:grpSpPr>
          <a:xfrm>
            <a:off x="10420779" y="2648877"/>
            <a:ext cx="4604926" cy="3322519"/>
            <a:chOff x="10420779" y="2648876"/>
            <a:chExt cx="4604925" cy="3322519"/>
          </a:xfrm>
        </p:grpSpPr>
        <p:sp>
          <p:nvSpPr>
            <p:cNvPr id="61" name="Rectangle 10"/>
            <p:cNvSpPr>
              <a:spLocks noChangeArrowheads="1"/>
            </p:cNvSpPr>
            <p:nvPr/>
          </p:nvSpPr>
          <p:spPr bwMode="auto">
            <a:xfrm>
              <a:off x="11422162" y="5460663"/>
              <a:ext cx="2566731" cy="510732"/>
            </a:xfrm>
            <a:prstGeom prst="rect">
              <a:avLst/>
            </a:prstGeom>
            <a:noFill/>
            <a:ln w="38100">
              <a:solidFill>
                <a:srgbClr val="2FBD0E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3222" dirty="0">
                  <a:solidFill>
                    <a:srgbClr val="2FBD0E"/>
                  </a:solidFill>
                  <a:latin typeface="Calibri"/>
                  <a:cs typeface="Calibri"/>
                </a:rPr>
                <a:t>“IP”</a:t>
              </a:r>
              <a:endParaRPr lang="en-US" sz="3222" dirty="0">
                <a:solidFill>
                  <a:srgbClr val="2FBD0E"/>
                </a:solidFill>
                <a:latin typeface="Calibri"/>
                <a:cs typeface="Calibri"/>
              </a:endParaRPr>
            </a:p>
          </p:txBody>
        </p:sp>
        <p:sp>
          <p:nvSpPr>
            <p:cNvPr id="62" name="Rectangle 9"/>
            <p:cNvSpPr>
              <a:spLocks noChangeArrowheads="1"/>
            </p:cNvSpPr>
            <p:nvPr/>
          </p:nvSpPr>
          <p:spPr bwMode="auto">
            <a:xfrm>
              <a:off x="10420779" y="2648876"/>
              <a:ext cx="4604925" cy="9981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161260" tIns="80630" rIns="161260" bIns="80630" anchor="ctr"/>
            <a:lstStyle/>
            <a:p>
              <a:pPr algn="ctr" eaLnBrk="1" hangingPunct="1"/>
              <a:r>
                <a:rPr lang="en-US" sz="3222" dirty="0">
                  <a:solidFill>
                    <a:schemeClr val="accent1"/>
                  </a:solidFill>
                  <a:latin typeface="Calibri" charset="0"/>
                  <a:cs typeface="Calibri" charset="0"/>
                </a:rPr>
                <a:t>The server</a:t>
              </a:r>
            </a:p>
            <a:p>
              <a:pPr algn="ctr" eaLnBrk="1" hangingPunct="1"/>
              <a:r>
                <a:rPr lang="en-US" sz="3222" dirty="0">
                  <a:solidFill>
                    <a:schemeClr val="accent1"/>
                  </a:solidFill>
                  <a:latin typeface="Calibri" charset="0"/>
                  <a:cs typeface="Calibri" charset="0"/>
                </a:rPr>
                <a:t>e.g. Google, Facebook</a:t>
              </a:r>
            </a:p>
          </p:txBody>
        </p:sp>
        <p:cxnSp>
          <p:nvCxnSpPr>
            <p:cNvPr id="67" name="Straight Arrow Connector 66"/>
            <p:cNvCxnSpPr>
              <a:stCxn id="62" idx="2"/>
              <a:endCxn id="61" idx="0"/>
            </p:cNvCxnSpPr>
            <p:nvPr/>
          </p:nvCxnSpPr>
          <p:spPr>
            <a:xfrm flipH="1">
              <a:off x="12705528" y="3646978"/>
              <a:ext cx="17714" cy="1813685"/>
            </a:xfrm>
            <a:prstGeom prst="straightConnector1">
              <a:avLst/>
            </a:prstGeom>
            <a:ln w="38100" cmpd="sng">
              <a:solidFill>
                <a:schemeClr val="accent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45389" y="3646978"/>
            <a:ext cx="2566728" cy="1205860"/>
            <a:chOff x="2145389" y="3646978"/>
            <a:chExt cx="2566728" cy="1205860"/>
          </a:xfrm>
        </p:grpSpPr>
        <p:cxnSp>
          <p:nvCxnSpPr>
            <p:cNvPr id="13" name="Straight Arrow Connector 12"/>
            <p:cNvCxnSpPr>
              <a:stCxn id="33" idx="2"/>
              <a:endCxn id="53" idx="0"/>
            </p:cNvCxnSpPr>
            <p:nvPr/>
          </p:nvCxnSpPr>
          <p:spPr>
            <a:xfrm flipH="1">
              <a:off x="3428753" y="3646978"/>
              <a:ext cx="11976" cy="695128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9"/>
            <p:cNvSpPr>
              <a:spLocks noChangeArrowheads="1"/>
            </p:cNvSpPr>
            <p:nvPr/>
          </p:nvSpPr>
          <p:spPr bwMode="auto">
            <a:xfrm>
              <a:off x="2145389" y="4342106"/>
              <a:ext cx="2566728" cy="5107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3222" dirty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“TCP”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427903" y="4342107"/>
            <a:ext cx="2566728" cy="1118557"/>
            <a:chOff x="11427902" y="4342106"/>
            <a:chExt cx="2566728" cy="1118557"/>
          </a:xfrm>
        </p:grpSpPr>
        <p:cxnSp>
          <p:nvCxnSpPr>
            <p:cNvPr id="68" name="Straight Arrow Connector 67"/>
            <p:cNvCxnSpPr>
              <a:stCxn id="66" idx="2"/>
              <a:endCxn id="61" idx="0"/>
            </p:cNvCxnSpPr>
            <p:nvPr/>
          </p:nvCxnSpPr>
          <p:spPr>
            <a:xfrm flipH="1">
              <a:off x="12705528" y="4852838"/>
              <a:ext cx="5738" cy="607825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11427902" y="4342106"/>
              <a:ext cx="2566728" cy="5107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3222" dirty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“TCP”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12117" y="3926795"/>
            <a:ext cx="6715786" cy="1272143"/>
            <a:chOff x="4712117" y="3926795"/>
            <a:chExt cx="6715786" cy="1272143"/>
          </a:xfrm>
        </p:grpSpPr>
        <p:cxnSp>
          <p:nvCxnSpPr>
            <p:cNvPr id="5" name="Straight Arrow Connector 4"/>
            <p:cNvCxnSpPr>
              <a:stCxn id="53" idx="3"/>
              <a:endCxn id="66" idx="1"/>
            </p:cNvCxnSpPr>
            <p:nvPr/>
          </p:nvCxnSpPr>
          <p:spPr>
            <a:xfrm>
              <a:off x="4712117" y="4597472"/>
              <a:ext cx="6715786" cy="1"/>
            </a:xfrm>
            <a:prstGeom prst="straightConnector1">
              <a:avLst/>
            </a:prstGeom>
            <a:noFill/>
            <a:ln w="38100" cap="flat">
              <a:solidFill>
                <a:srgbClr val="FF0000"/>
              </a:solidFill>
              <a:prstDash val="sysDash"/>
              <a:miter lim="400000"/>
              <a:headEnd type="triangle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TextBox 5"/>
            <p:cNvSpPr txBox="1"/>
            <p:nvPr/>
          </p:nvSpPr>
          <p:spPr>
            <a:xfrm>
              <a:off x="5785763" y="3926795"/>
              <a:ext cx="4087657" cy="1272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TCP makes sure</a:t>
              </a:r>
              <a:r>
                <a:rPr kumimoji="0" lang="en-US" sz="3800" b="0" i="0" u="none" strike="noStrike" cap="none" spc="0" normalizeH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all 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the data is delivered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91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2321E-6 -4.74903E-6 C 0.02137 0.00116 0.04252 0.00251 0.06421 0.00329 C 0.0743 0.00444 0.08438 0.00502 0.09469 0.00638 C 0.11182 0.0058 0.12571 0.00271 0.14187 0.00116 C 0.14642 -0.00096 0.15109 -0.00193 0.15586 -0.00308 C 0.16475 -0.00945 0.17462 -0.01158 0.18427 -0.01274 C 0.19067 -0.0166 0.19805 -0.01776 0.20477 -0.01891 C 0.20803 -0.02027 0.2115 -0.02046 0.21486 -0.02181 C 0.22017 -0.02471 0.22538 -0.02895 0.23113 -0.0305 C 0.24295 -0.0388 0.25597 -0.04073 0.26855 -0.04305 C 0.27278 -0.04556 0.27722 -0.04729 0.28156 -0.04903 C 0.28395 -0.04884 0.28677 -0.04903 0.29002 -0.04826 C 0.29284 -0.04749 0.29534 -0.04131 0.29892 -0.03996 C 0.30369 -0.03301 0.31009 -0.02972 0.31573 -0.02393 C 0.31638 -0.02355 0.31681 -0.02278 0.31757 -0.02181 C 0.31779 -0.02104 0.31833 -0.01988 0.31952 -0.01891 C 0.32267 -0.01525 0.32712 -0.01505 0.33048 -0.01158 C 0.33427 -0.00733 0.33731 -0.00347 0.34143 -0.00096 C 0.34837 0.0085 0.35467 0.01699 0.36302 0.02008 C 0.3654 0.02336 0.3692 0.02452 0.37202 0.02626 C 0.37332 0.02742 0.37701 0.02954 0.37701 0.02973 C 0.37766 0.0307 0.37907 0.03089 0.38004 0.03244 C 0.38341 0.03804 0.37766 0.03456 0.38384 0.03688 C 0.38623 0.03939 0.38796 0.04325 0.39046 0.04634 C 0.39273 0.04885 0.39555 0.05 0.39751 0.05367 C 0.39881 0.05676 0.39881 0.05695 0.40109 0.05908 C 0.40445 0.06178 0.40749 0.06661 0.41117 0.06931 C 0.41464 0.0724 0.43514 0.05985 0.43796 0.06603 C 0.46757 0.06603 0.47636 0.06583 0.49132 0.06699 C 0.5102 0.06912 0.54122 0.05985 0.55228 0.06294 C 0.56378 0.06275 0.55965 0.06159 0.56074 0.06603 " pathEditMode="relative" rAng="0" ptsTypes="fffffffffffffffffffffffffffffaf">
                                      <p:cBhvr>
                                        <p:cTn id="1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89" y="11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TCP’s </a:t>
            </a:r>
            <a:r>
              <a:rPr lang="en-US" dirty="0" smtClean="0"/>
              <a:t>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513" y="2218364"/>
            <a:ext cx="13850974" cy="66704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333" dirty="0" smtClean="0"/>
              <a:t>Makes </a:t>
            </a:r>
            <a:r>
              <a:rPr lang="en-US" sz="5333" dirty="0"/>
              <a:t>sure all data is </a:t>
            </a:r>
            <a:r>
              <a:rPr lang="en-US" sz="5333" dirty="0" smtClean="0"/>
              <a:t>delivered correctly</a:t>
            </a:r>
            <a:r>
              <a:rPr lang="en-US" sz="5333" dirty="0"/>
              <a:t>.</a:t>
            </a:r>
          </a:p>
          <a:p>
            <a:pPr marL="0" indent="0" algn="ctr">
              <a:buNone/>
            </a:pPr>
            <a:r>
              <a:rPr lang="en-US" sz="5333" dirty="0" smtClean="0"/>
              <a:t>Delivers </a:t>
            </a:r>
            <a:r>
              <a:rPr lang="en-US" sz="5333" dirty="0"/>
              <a:t>data to the application in the right order.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sz="4300" b="1" dirty="0" smtClean="0"/>
              <a:t>How?</a:t>
            </a:r>
          </a:p>
          <a:p>
            <a:pPr lvl="1"/>
            <a:r>
              <a:rPr lang="en-US" sz="3900" dirty="0" smtClean="0"/>
              <a:t>Add sequence numbers to every packet (so the receiver can check if any are missing, and put them in right order)</a:t>
            </a:r>
          </a:p>
          <a:p>
            <a:pPr lvl="1"/>
            <a:r>
              <a:rPr lang="en-US" sz="3900" dirty="0" smtClean="0"/>
              <a:t>When a packet arrives, send an </a:t>
            </a:r>
            <a:r>
              <a:rPr lang="en-US" sz="3900" b="1" dirty="0" smtClean="0"/>
              <a:t>acknowledgment </a:t>
            </a:r>
            <a:r>
              <a:rPr lang="en-US" sz="3900" b="1" dirty="0"/>
              <a:t>of receipt</a:t>
            </a:r>
            <a:r>
              <a:rPr lang="en-US" sz="3900" dirty="0"/>
              <a:t> (</a:t>
            </a:r>
            <a:r>
              <a:rPr lang="en-US" sz="3900" i="1" dirty="0" err="1"/>
              <a:t>alındığı</a:t>
            </a:r>
            <a:r>
              <a:rPr lang="en-US" sz="3900" i="1" dirty="0"/>
              <a:t> </a:t>
            </a:r>
            <a:r>
              <a:rPr lang="en-US" sz="3900" i="1" dirty="0" err="1" smtClean="0"/>
              <a:t>onay</a:t>
            </a:r>
            <a:r>
              <a:rPr lang="en-US" sz="3900" dirty="0" smtClean="0"/>
              <a:t>) or “ACK” back to the sender</a:t>
            </a:r>
          </a:p>
          <a:p>
            <a:pPr lvl="1"/>
            <a:r>
              <a:rPr lang="en-US" sz="3900" dirty="0" smtClean="0"/>
              <a:t>If no acknowledgment is received, resend the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Picture 114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0711" y="2427176"/>
            <a:ext cx="5501242" cy="37534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25035" y="2305076"/>
            <a:ext cx="1812708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“</a:t>
            </a: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router</a:t>
            </a: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”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35325" y="3387214"/>
            <a:ext cx="2241724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“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nd host</a:t>
            </a: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”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6776108" y="5991560"/>
            <a:ext cx="1209278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“</a:t>
            </a:r>
            <a:r>
              <a:rPr lang="en-US" dirty="0" smtClean="0">
                <a:solidFill>
                  <a:srgbClr val="FF0000"/>
                </a:solidFill>
              </a:rPr>
              <a:t>link</a:t>
            </a: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”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047071" y="2992444"/>
            <a:ext cx="1463287" cy="394770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8" name="Straight Arrow Connector 217"/>
          <p:cNvCxnSpPr>
            <a:stCxn id="3" idx="2"/>
          </p:cNvCxnSpPr>
          <p:nvPr/>
        </p:nvCxnSpPr>
        <p:spPr>
          <a:xfrm>
            <a:off x="4456187" y="4074582"/>
            <a:ext cx="1716750" cy="560695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9" name="Straight Arrow Connector 218"/>
          <p:cNvCxnSpPr>
            <a:stCxn id="217" idx="0"/>
          </p:cNvCxnSpPr>
          <p:nvPr/>
        </p:nvCxnSpPr>
        <p:spPr>
          <a:xfrm flipV="1">
            <a:off x="7380747" y="5271893"/>
            <a:ext cx="869701" cy="719667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/>
          <p:cNvSpPr txBox="1"/>
          <p:nvPr/>
        </p:nvSpPr>
        <p:spPr>
          <a:xfrm>
            <a:off x="1283341" y="6822123"/>
            <a:ext cx="14148104" cy="1856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742950" marR="0" indent="-74295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 smtClean="0">
                <a:solidFill>
                  <a:srgbClr val="000000"/>
                </a:solidFill>
              </a:rPr>
              <a:t>Sending files between scientists: “</a:t>
            </a:r>
            <a:r>
              <a:rPr lang="en-US" i="1" dirty="0" smtClean="0">
                <a:solidFill>
                  <a:srgbClr val="FF0000"/>
                </a:solidFill>
              </a:rPr>
              <a:t>Here is a big file of astronomy data!</a:t>
            </a:r>
            <a:r>
              <a:rPr lang="en-US" dirty="0" smtClean="0">
                <a:solidFill>
                  <a:srgbClr val="000000"/>
                </a:solidFill>
              </a:rPr>
              <a:t>”</a:t>
            </a:r>
          </a:p>
          <a:p>
            <a:pPr marL="742950" indent="-742950" algn="l" rtl="0" latinLnBrk="1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Email: “</a:t>
            </a:r>
            <a:r>
              <a:rPr lang="en-US" i="1" dirty="0">
                <a:solidFill>
                  <a:srgbClr val="FF0000"/>
                </a:solidFill>
              </a:rPr>
              <a:t>Where shall we have lunch today?</a:t>
            </a:r>
            <a:r>
              <a:rPr lang="en-US" dirty="0" smtClean="0">
                <a:solidFill>
                  <a:srgbClr val="000000"/>
                </a:solidFill>
              </a:rPr>
              <a:t>”</a:t>
            </a:r>
          </a:p>
          <a:p>
            <a:pPr marL="742950" indent="-742950" algn="l" rtl="0" latinLnBrk="1" hangingPunct="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Remote login to another computer.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they use it for?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8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" t="9491" r="1735" b="4167"/>
          <a:stretch/>
        </p:blipFill>
        <p:spPr>
          <a:xfrm>
            <a:off x="1446028" y="0"/>
            <a:ext cx="13226901" cy="90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75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5157562" y="2791178"/>
            <a:ext cx="2217588" cy="729544"/>
          </a:xfrm>
          <a:prstGeom prst="rect">
            <a:avLst/>
          </a:prstGeom>
          <a:pattFill prst="ltVert">
            <a:fgClr>
              <a:schemeClr val="bg1">
                <a:lumMod val="65000"/>
              </a:schemeClr>
            </a:fgClr>
            <a:bgClr>
              <a:prstClr val="white"/>
            </a:bgClr>
          </a:pattFill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444" tIns="56444" rIns="56444" bIns="56444" numCol="1" spcCol="38100" rtlCol="0" anchor="ctr">
            <a:spAutoFit/>
          </a:bodyPr>
          <a:lstStyle/>
          <a:p>
            <a:pPr defTabSz="606772" rtl="0" latinLnBrk="1" hangingPunct="0"/>
            <a:endParaRPr lang="en-US"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client (e.g. Chrome)</a:t>
            </a:r>
            <a:endParaRPr lang="en-US" dirty="0"/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1877845" y="5729427"/>
            <a:ext cx="2566731" cy="510732"/>
          </a:xfrm>
          <a:prstGeom prst="rect">
            <a:avLst/>
          </a:prstGeom>
          <a:noFill/>
          <a:ln w="38100">
            <a:solidFill>
              <a:srgbClr val="2FBD0E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3222" dirty="0">
                <a:solidFill>
                  <a:srgbClr val="2FBD0E"/>
                </a:solidFill>
                <a:latin typeface="Calibri"/>
                <a:cs typeface="Calibri"/>
              </a:rPr>
              <a:t>IP</a:t>
            </a:r>
            <a:endParaRPr lang="en-US" sz="3222" dirty="0">
              <a:solidFill>
                <a:srgbClr val="2FBD0E"/>
              </a:solidFill>
              <a:latin typeface="Calibri"/>
              <a:cs typeface="Calibri"/>
            </a:endParaRP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auto">
          <a:xfrm>
            <a:off x="1878473" y="2786400"/>
            <a:ext cx="2566731" cy="70191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161260" tIns="80630" rIns="161260" bIns="80630" anchor="ctr"/>
          <a:lstStyle/>
          <a:p>
            <a:pPr algn="ctr" eaLnBrk="1" hangingPunct="1"/>
            <a:r>
              <a:rPr lang="en-US" sz="2667" dirty="0">
                <a:solidFill>
                  <a:schemeClr val="accent1"/>
                </a:solidFill>
                <a:latin typeface="Calibri" charset="0"/>
                <a:cs typeface="Calibri" charset="0"/>
              </a:rPr>
              <a:t>Application</a:t>
            </a:r>
            <a:endParaRPr lang="en-US" sz="2667" dirty="0">
              <a:solidFill>
                <a:schemeClr val="accent1"/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160583" y="4852838"/>
            <a:ext cx="1257" cy="876589"/>
          </a:xfrm>
          <a:prstGeom prst="straightConnector1">
            <a:avLst/>
          </a:prstGeom>
          <a:ln w="38100" cmpd="sng">
            <a:solidFill>
              <a:srgbClr val="2FBD0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0"/>
          <p:cNvSpPr>
            <a:spLocks noChangeArrowheads="1"/>
          </p:cNvSpPr>
          <p:nvPr/>
        </p:nvSpPr>
        <p:spPr bwMode="auto">
          <a:xfrm>
            <a:off x="1877845" y="7485127"/>
            <a:ext cx="2566731" cy="510732"/>
          </a:xfrm>
          <a:prstGeom prst="rect">
            <a:avLst/>
          </a:prstGeom>
          <a:noFill/>
          <a:ln w="38100">
            <a:solidFill>
              <a:srgbClr val="984807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3222" dirty="0" smtClean="0">
                <a:solidFill>
                  <a:srgbClr val="984807"/>
                </a:solidFill>
                <a:latin typeface="Calibri"/>
                <a:cs typeface="Calibri"/>
              </a:rPr>
              <a:t>Ethernet</a:t>
            </a:r>
            <a:endParaRPr lang="en-US" sz="3222" dirty="0">
              <a:solidFill>
                <a:srgbClr val="984807"/>
              </a:solidFill>
              <a:latin typeface="Calibri"/>
              <a:cs typeface="Calibri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3161210" y="6240159"/>
            <a:ext cx="0" cy="1244968"/>
          </a:xfrm>
          <a:prstGeom prst="straightConnector1">
            <a:avLst/>
          </a:prstGeom>
          <a:ln w="38100" cmpd="sng">
            <a:solidFill>
              <a:srgbClr val="98480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877847" y="3488314"/>
            <a:ext cx="2566728" cy="1364517"/>
            <a:chOff x="2145389" y="3488319"/>
            <a:chExt cx="2566728" cy="1364519"/>
          </a:xfrm>
        </p:grpSpPr>
        <p:cxnSp>
          <p:nvCxnSpPr>
            <p:cNvPr id="13" name="Straight Arrow Connector 12"/>
            <p:cNvCxnSpPr>
              <a:stCxn id="33" idx="2"/>
              <a:endCxn id="53" idx="0"/>
            </p:cNvCxnSpPr>
            <p:nvPr/>
          </p:nvCxnSpPr>
          <p:spPr>
            <a:xfrm>
              <a:off x="3412581" y="3488319"/>
              <a:ext cx="16172" cy="853787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9"/>
            <p:cNvSpPr>
              <a:spLocks noChangeArrowheads="1"/>
            </p:cNvSpPr>
            <p:nvPr/>
          </p:nvSpPr>
          <p:spPr bwMode="auto">
            <a:xfrm>
              <a:off x="2145389" y="4342106"/>
              <a:ext cx="2566728" cy="5107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3222" dirty="0" smtClean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TCP</a:t>
              </a:r>
              <a:endParaRPr lang="en-US" sz="3222" dirty="0">
                <a:solidFill>
                  <a:srgbClr val="FF0000"/>
                </a:solidFill>
                <a:latin typeface="Calibri" charset="0"/>
                <a:cs typeface="Calibri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35753" y="2434580"/>
            <a:ext cx="2900153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http request</a:t>
            </a:r>
            <a:endParaRPr lang="en-US" sz="4222" dirty="0"/>
          </a:p>
        </p:txBody>
      </p:sp>
      <p:grpSp>
        <p:nvGrpSpPr>
          <p:cNvPr id="10" name="Group 9"/>
          <p:cNvGrpSpPr/>
          <p:nvPr/>
        </p:nvGrpSpPr>
        <p:grpSpPr>
          <a:xfrm>
            <a:off x="4786041" y="3778149"/>
            <a:ext cx="4061138" cy="1228278"/>
            <a:chOff x="5002958" y="3400334"/>
            <a:chExt cx="3655024" cy="1105450"/>
          </a:xfrm>
        </p:grpSpPr>
        <p:sp>
          <p:nvSpPr>
            <p:cNvPr id="6" name="TextBox 5"/>
            <p:cNvSpPr txBox="1"/>
            <p:nvPr/>
          </p:nvSpPr>
          <p:spPr>
            <a:xfrm>
              <a:off x="5002958" y="3400334"/>
              <a:ext cx="1053462" cy="667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22" dirty="0"/>
                <a:t>TCP</a:t>
              </a:r>
              <a:endParaRPr lang="en-US" sz="4222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241581" y="3832983"/>
              <a:ext cx="3416401" cy="672801"/>
              <a:chOff x="5241581" y="3832983"/>
              <a:chExt cx="3416401" cy="672801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5241581" y="3832983"/>
                <a:ext cx="3270927" cy="610161"/>
                <a:chOff x="57238" y="3156576"/>
                <a:chExt cx="2393750" cy="421005"/>
              </a:xfrm>
            </p:grpSpPr>
            <p:sp>
              <p:nvSpPr>
                <p:cNvPr id="77" name="Rectangle 76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79" name="TextBox 78"/>
              <p:cNvSpPr txBox="1"/>
              <p:nvPr/>
            </p:nvSpPr>
            <p:spPr>
              <a:xfrm>
                <a:off x="7366475" y="3954902"/>
                <a:ext cx="1291507" cy="550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4222" dirty="0"/>
                  <a:t>(http)</a:t>
                </a:r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5157562" y="2945064"/>
            <a:ext cx="2217588" cy="421767"/>
          </a:xfrm>
          <a:prstGeom prst="rect">
            <a:avLst/>
          </a:prstGeom>
          <a:pattFill prst="ltVert">
            <a:fgClr>
              <a:schemeClr val="bg1">
                <a:lumMod val="65000"/>
              </a:schemeClr>
            </a:fgClr>
            <a:bgClr>
              <a:prstClr val="white"/>
            </a:bgClr>
          </a:pattFill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444" tIns="56444" rIns="56444" bIns="56444" numCol="1" spcCol="38100" rtlCol="0" anchor="ctr">
            <a:spAutoFit/>
          </a:bodyPr>
          <a:lstStyle/>
          <a:p>
            <a:pPr defTabSz="606772" rtl="0" latinLnBrk="1" hangingPunct="0"/>
            <a:r>
              <a:rPr lang="en-US" sz="2000" b="1" dirty="0">
                <a:solidFill>
                  <a:srgbClr val="336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</a:rPr>
              <a:t>GET </a:t>
            </a:r>
            <a:r>
              <a:rPr lang="en-US" sz="2000" b="1" dirty="0" err="1">
                <a:solidFill>
                  <a:srgbClr val="336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</a:rPr>
              <a:t>index.html</a:t>
            </a:r>
            <a:endParaRPr lang="en-US" sz="2000" b="1" dirty="0">
              <a:solidFill>
                <a:srgbClr val="3366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905567" y="5039338"/>
            <a:ext cx="6443832" cy="1781718"/>
            <a:chOff x="5110530" y="4474932"/>
            <a:chExt cx="5799448" cy="1603546"/>
          </a:xfrm>
        </p:grpSpPr>
        <p:grpSp>
          <p:nvGrpSpPr>
            <p:cNvPr id="81" name="Group 80"/>
            <p:cNvGrpSpPr/>
            <p:nvPr/>
          </p:nvGrpSpPr>
          <p:grpSpPr>
            <a:xfrm>
              <a:off x="5110530" y="4907581"/>
              <a:ext cx="5624605" cy="1003370"/>
              <a:chOff x="57238" y="3156576"/>
              <a:chExt cx="2393750" cy="421005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57238" y="3156576"/>
                <a:ext cx="1626675" cy="421005"/>
              </a:xfrm>
              <a:prstGeom prst="rect">
                <a:avLst/>
              </a:prstGeom>
              <a:noFill/>
              <a:ln w="28575" cmpd="sng">
                <a:solidFill>
                  <a:srgbClr val="2FBD0E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444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83914" y="3156576"/>
                <a:ext cx="767074" cy="421005"/>
              </a:xfrm>
              <a:prstGeom prst="rect">
                <a:avLst/>
              </a:prstGeom>
              <a:noFill/>
              <a:ln w="28575" cmpd="sng">
                <a:solidFill>
                  <a:srgbClr val="2FBD0E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3444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5134996" y="4474932"/>
              <a:ext cx="535531" cy="667857"/>
            </a:xfrm>
            <a:prstGeom prst="rect">
              <a:avLst/>
            </a:prstGeom>
            <a:noFill/>
            <a:ln>
              <a:solidFill>
                <a:srgbClr val="2FBD0E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222" dirty="0"/>
                <a:t>IP</a:t>
              </a:r>
              <a:endParaRPr lang="en-US" sz="4222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732651" y="5059815"/>
              <a:ext cx="2177327" cy="1018663"/>
            </a:xfrm>
            <a:prstGeom prst="rect">
              <a:avLst/>
            </a:prstGeom>
            <a:noFill/>
            <a:ln>
              <a:solidFill>
                <a:srgbClr val="2FBD0E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222" dirty="0"/>
                <a:t>IP address</a:t>
              </a:r>
            </a:p>
            <a:p>
              <a:pPr algn="ctr">
                <a:lnSpc>
                  <a:spcPct val="80000"/>
                </a:lnSpc>
              </a:pPr>
              <a:r>
                <a:rPr lang="en-US" sz="4222" dirty="0"/>
                <a:t>(TCP)</a:t>
              </a:r>
              <a:endParaRPr lang="en-US" sz="4222" dirty="0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5157562" y="4237464"/>
            <a:ext cx="2217588" cy="729544"/>
          </a:xfrm>
          <a:prstGeom prst="rect">
            <a:avLst/>
          </a:prstGeom>
          <a:pattFill prst="ltVert">
            <a:fgClr>
              <a:prstClr val="black"/>
            </a:fgClr>
            <a:bgClr>
              <a:prstClr val="white"/>
            </a:bgClr>
          </a:pattFill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444" tIns="56444" rIns="56444" bIns="56444" numCol="1" spcCol="38100" rtlCol="0" anchor="ctr">
            <a:spAutoFit/>
          </a:bodyPr>
          <a:lstStyle/>
          <a:p>
            <a:pPr defTabSz="606772" rtl="0" latinLnBrk="1" hangingPunct="0"/>
            <a:endParaRPr lang="en-US"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80677" y="3779233"/>
            <a:ext cx="4061138" cy="1226447"/>
            <a:chOff x="4056983" y="6500650"/>
            <a:chExt cx="3655024" cy="1103802"/>
          </a:xfrm>
        </p:grpSpPr>
        <p:grpSp>
          <p:nvGrpSpPr>
            <p:cNvPr id="87" name="Group 86"/>
            <p:cNvGrpSpPr/>
            <p:nvPr/>
          </p:nvGrpSpPr>
          <p:grpSpPr>
            <a:xfrm>
              <a:off x="4295606" y="6933299"/>
              <a:ext cx="3270927" cy="610161"/>
              <a:chOff x="57238" y="3156576"/>
              <a:chExt cx="2393750" cy="421005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57238" y="3156576"/>
                <a:ext cx="1626675" cy="421005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444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683914" y="3156576"/>
                <a:ext cx="767074" cy="421005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3444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4056983" y="6500650"/>
              <a:ext cx="1053462" cy="667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22" dirty="0"/>
                <a:t>TCP</a:t>
              </a:r>
              <a:endParaRPr lang="en-US" sz="4222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420500" y="7053570"/>
              <a:ext cx="1291507" cy="550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222" dirty="0"/>
                <a:t>(http)</a:t>
              </a:r>
              <a:endParaRPr lang="en-US" sz="4222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391350" y="6914033"/>
              <a:ext cx="1995829" cy="656589"/>
            </a:xfrm>
            <a:prstGeom prst="rect">
              <a:avLst/>
            </a:prstGeom>
            <a:pattFill prst="ltVert">
              <a:fgClr>
                <a:prstClr val="black"/>
              </a:fgClr>
              <a:bgClr>
                <a:prstClr val="white"/>
              </a:bgClr>
            </a:pattFill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6444" tIns="56444" rIns="56444" bIns="56444" numCol="1" spcCol="38100" rtlCol="0" anchor="ctr">
              <a:spAutoFit/>
            </a:bodyPr>
            <a:lstStyle/>
            <a:p>
              <a:pPr defTabSz="606772" rtl="0" latinLnBrk="1" hangingPunct="0"/>
              <a:endParaRPr lang="en-US"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4663292" y="6802879"/>
            <a:ext cx="9331025" cy="2122058"/>
            <a:chOff x="5058970" y="4608923"/>
            <a:chExt cx="5292681" cy="1302028"/>
          </a:xfrm>
        </p:grpSpPr>
        <p:grpSp>
          <p:nvGrpSpPr>
            <p:cNvPr id="107" name="Group 106"/>
            <p:cNvGrpSpPr/>
            <p:nvPr/>
          </p:nvGrpSpPr>
          <p:grpSpPr>
            <a:xfrm>
              <a:off x="5110530" y="4907581"/>
              <a:ext cx="5241121" cy="1003370"/>
              <a:chOff x="57238" y="3156576"/>
              <a:chExt cx="2230545" cy="421005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57238" y="3156576"/>
                <a:ext cx="1626675" cy="421005"/>
              </a:xfrm>
              <a:prstGeom prst="rect">
                <a:avLst/>
              </a:prstGeom>
              <a:noFill/>
              <a:ln w="28575" cmpd="sng">
                <a:solidFill>
                  <a:schemeClr val="accent6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444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83914" y="3156576"/>
                <a:ext cx="603869" cy="421005"/>
              </a:xfrm>
              <a:prstGeom prst="rect">
                <a:avLst/>
              </a:prstGeom>
              <a:noFill/>
              <a:ln w="28575" cmpd="sng">
                <a:solidFill>
                  <a:schemeClr val="accent6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3444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5058970" y="4608923"/>
              <a:ext cx="1185836" cy="455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22" dirty="0"/>
                <a:t>Ethernet</a:t>
              </a:r>
              <a:endParaRPr lang="en-US" sz="4222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969606" y="5068724"/>
              <a:ext cx="1341318" cy="661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667" dirty="0"/>
                <a:t>Ethernet </a:t>
              </a:r>
              <a:br>
                <a:rPr lang="en-US" sz="2667" dirty="0"/>
              </a:br>
              <a:r>
                <a:rPr lang="en-US" sz="2667" dirty="0"/>
                <a:t>“MAC” address</a:t>
              </a:r>
            </a:p>
            <a:p>
              <a:pPr algn="ctr">
                <a:lnSpc>
                  <a:spcPct val="80000"/>
                </a:lnSpc>
              </a:pPr>
              <a:r>
                <a:rPr lang="en-US" sz="2667" dirty="0"/>
                <a:t>(IP)</a:t>
              </a:r>
              <a:endParaRPr lang="en-US" sz="2667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30467" y="2239241"/>
            <a:ext cx="2028119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Chrome</a:t>
            </a:r>
            <a:endParaRPr lang="en-US" sz="4222" dirty="0"/>
          </a:p>
        </p:txBody>
      </p:sp>
      <p:grpSp>
        <p:nvGrpSpPr>
          <p:cNvPr id="25" name="Group 24"/>
          <p:cNvGrpSpPr/>
          <p:nvPr/>
        </p:nvGrpSpPr>
        <p:grpSpPr>
          <a:xfrm>
            <a:off x="4775021" y="5040694"/>
            <a:ext cx="6575710" cy="1781718"/>
            <a:chOff x="4993038" y="4491270"/>
            <a:chExt cx="5918139" cy="1603546"/>
          </a:xfrm>
        </p:grpSpPr>
        <p:grpSp>
          <p:nvGrpSpPr>
            <p:cNvPr id="114" name="Group 113"/>
            <p:cNvGrpSpPr/>
            <p:nvPr/>
          </p:nvGrpSpPr>
          <p:grpSpPr>
            <a:xfrm>
              <a:off x="4993038" y="4823586"/>
              <a:ext cx="3655025" cy="1105450"/>
              <a:chOff x="4056983" y="6500650"/>
              <a:chExt cx="3655025" cy="1105450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4295606" y="6933299"/>
                <a:ext cx="3270927" cy="610161"/>
                <a:chOff x="57238" y="3156576"/>
                <a:chExt cx="2393750" cy="421005"/>
              </a:xfrm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16" name="TextBox 115"/>
              <p:cNvSpPr txBox="1"/>
              <p:nvPr/>
            </p:nvSpPr>
            <p:spPr>
              <a:xfrm>
                <a:off x="4056983" y="6500650"/>
                <a:ext cx="1053462" cy="667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22" dirty="0"/>
                  <a:t>TCP</a:t>
                </a:r>
                <a:endParaRPr lang="en-US" sz="4222" dirty="0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420501" y="7055218"/>
                <a:ext cx="1291507" cy="550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4222" dirty="0"/>
                  <a:t>(http)</a:t>
                </a:r>
                <a:endParaRPr lang="en-US" sz="4222" dirty="0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391350" y="6914033"/>
                <a:ext cx="1995829" cy="656589"/>
              </a:xfrm>
              <a:prstGeom prst="rect">
                <a:avLst/>
              </a:prstGeom>
              <a:pattFill prst="ltVert">
                <a:fgClr>
                  <a:prstClr val="black"/>
                </a:fgClr>
                <a:bgClr>
                  <a:prstClr val="white"/>
                </a:bgClr>
              </a:pattFill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6444" tIns="56444" rIns="56444" bIns="56444" numCol="1" spcCol="38100" rtlCol="0" anchor="ctr">
                <a:spAutoFit/>
              </a:bodyPr>
              <a:lstStyle/>
              <a:p>
                <a:pPr defTabSz="606772" rtl="0" latinLnBrk="1" hangingPunct="0"/>
                <a:endParaRPr lang="en-US"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5111730" y="4491270"/>
              <a:ext cx="5799447" cy="1603546"/>
              <a:chOff x="5110530" y="4474932"/>
              <a:chExt cx="5799447" cy="1603546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5110530" y="4907581"/>
                <a:ext cx="5624605" cy="1003370"/>
                <a:chOff x="57238" y="3156576"/>
                <a:chExt cx="2393750" cy="421005"/>
              </a:xfrm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2FBD0E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2FBD0E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>
                <a:off x="5134996" y="4474932"/>
                <a:ext cx="535532" cy="667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4222" dirty="0"/>
                  <a:t>IP</a:t>
                </a:r>
                <a:endParaRPr lang="en-US" sz="4222" dirty="0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8732650" y="5059815"/>
                <a:ext cx="2177327" cy="1018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4222" dirty="0"/>
                  <a:t>IP address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4222" dirty="0"/>
                  <a:t>(TCP)</a:t>
                </a:r>
                <a:endParaRPr lang="en-US" sz="4222" dirty="0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4664623" y="6804235"/>
            <a:ext cx="9329685" cy="2199927"/>
            <a:chOff x="4893681" y="6123811"/>
            <a:chExt cx="8396717" cy="1979934"/>
          </a:xfrm>
        </p:grpSpPr>
        <p:grpSp>
          <p:nvGrpSpPr>
            <p:cNvPr id="128" name="Group 127"/>
            <p:cNvGrpSpPr/>
            <p:nvPr/>
          </p:nvGrpSpPr>
          <p:grpSpPr>
            <a:xfrm>
              <a:off x="4964934" y="6485081"/>
              <a:ext cx="5918139" cy="1618664"/>
              <a:chOff x="4993038" y="4491270"/>
              <a:chExt cx="5918139" cy="1618664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4993038" y="4823586"/>
                <a:ext cx="3655025" cy="1090332"/>
                <a:chOff x="4056983" y="6500650"/>
                <a:chExt cx="3655025" cy="1090332"/>
              </a:xfrm>
            </p:grpSpPr>
            <p:grpSp>
              <p:nvGrpSpPr>
                <p:cNvPr id="136" name="Group 135"/>
                <p:cNvGrpSpPr/>
                <p:nvPr/>
              </p:nvGrpSpPr>
              <p:grpSpPr>
                <a:xfrm>
                  <a:off x="4295606" y="6933299"/>
                  <a:ext cx="3270927" cy="610161"/>
                  <a:chOff x="57238" y="3156576"/>
                  <a:chExt cx="2393750" cy="421005"/>
                </a:xfrm>
              </p:grpSpPr>
              <p:sp>
                <p:nvSpPr>
                  <p:cNvPr id="140" name="Rectangle 139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444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41" name="Rectangle 140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3444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137" name="TextBox 136"/>
                <p:cNvSpPr txBox="1"/>
                <p:nvPr/>
              </p:nvSpPr>
              <p:spPr>
                <a:xfrm>
                  <a:off x="4056983" y="6500650"/>
                  <a:ext cx="1053462" cy="6678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222" dirty="0"/>
                    <a:t>TCP</a:t>
                  </a:r>
                  <a:endParaRPr lang="en-US" sz="4222" dirty="0"/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>
                  <a:off x="6420501" y="7040100"/>
                  <a:ext cx="1291507" cy="5508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4222" dirty="0"/>
                    <a:t>(http)</a:t>
                  </a:r>
                  <a:endParaRPr lang="en-US" sz="4222" dirty="0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4391350" y="6914033"/>
                  <a:ext cx="1995829" cy="656589"/>
                </a:xfrm>
                <a:prstGeom prst="rect">
                  <a:avLst/>
                </a:prstGeom>
                <a:pattFill prst="ltVert">
                  <a:fgClr>
                    <a:prstClr val="black"/>
                  </a:fgClr>
                  <a:bgClr>
                    <a:prstClr val="white"/>
                  </a:bgClr>
                </a:pattFill>
                <a:ln w="25400" cap="flat">
                  <a:solidFill>
                    <a:schemeClr val="accent1"/>
                  </a:solidFill>
                  <a:prstDash val="solid"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6444" tIns="56444" rIns="56444" bIns="56444" numCol="1" spcCol="38100" rtlCol="0" anchor="ctr">
                  <a:spAutoFit/>
                </a:bodyPr>
                <a:lstStyle/>
                <a:p>
                  <a:pPr defTabSz="606772" rtl="0" latinLnBrk="1" hangingPunct="0"/>
                  <a:endParaRPr lang="en-US"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096610" y="4491270"/>
                <a:ext cx="5814567" cy="1618664"/>
                <a:chOff x="5095410" y="4474932"/>
                <a:chExt cx="5814567" cy="1618664"/>
              </a:xfrm>
            </p:grpSpPr>
            <p:grpSp>
              <p:nvGrpSpPr>
                <p:cNvPr id="131" name="Group 130"/>
                <p:cNvGrpSpPr/>
                <p:nvPr/>
              </p:nvGrpSpPr>
              <p:grpSpPr>
                <a:xfrm>
                  <a:off x="5095410" y="4907581"/>
                  <a:ext cx="5624605" cy="1003370"/>
                  <a:chOff x="50803" y="3156576"/>
                  <a:chExt cx="2393750" cy="421005"/>
                </a:xfrm>
              </p:grpSpPr>
              <p:sp>
                <p:nvSpPr>
                  <p:cNvPr id="134" name="Rectangle 133"/>
                  <p:cNvSpPr/>
                  <p:nvPr/>
                </p:nvSpPr>
                <p:spPr>
                  <a:xfrm>
                    <a:off x="50803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2FBD0E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444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35" name="Rectangle 134"/>
                  <p:cNvSpPr/>
                  <p:nvPr/>
                </p:nvSpPr>
                <p:spPr>
                  <a:xfrm>
                    <a:off x="1677479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2FBD0E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3444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132" name="TextBox 131"/>
                <p:cNvSpPr txBox="1"/>
                <p:nvPr/>
              </p:nvSpPr>
              <p:spPr>
                <a:xfrm>
                  <a:off x="5134997" y="4474932"/>
                  <a:ext cx="535532" cy="6678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222" dirty="0"/>
                    <a:t>IP</a:t>
                  </a:r>
                  <a:endParaRPr lang="en-US" sz="4222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8732650" y="5074933"/>
                  <a:ext cx="2177327" cy="1018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4222" dirty="0"/>
                    <a:t>IP address</a:t>
                  </a:r>
                </a:p>
                <a:p>
                  <a:pPr algn="ctr">
                    <a:lnSpc>
                      <a:spcPct val="80000"/>
                    </a:lnSpc>
                  </a:pPr>
                  <a:r>
                    <a:rPr lang="en-US" sz="4222" dirty="0"/>
                    <a:t>(TCP)</a:t>
                  </a:r>
                  <a:endParaRPr lang="en-US" sz="4222" dirty="0"/>
                </a:p>
              </p:txBody>
            </p:sp>
          </p:grpSp>
        </p:grpSp>
        <p:grpSp>
          <p:nvGrpSpPr>
            <p:cNvPr id="142" name="Group 141"/>
            <p:cNvGrpSpPr/>
            <p:nvPr/>
          </p:nvGrpSpPr>
          <p:grpSpPr>
            <a:xfrm>
              <a:off x="4893681" y="6123811"/>
              <a:ext cx="8396717" cy="1909852"/>
              <a:chOff x="5058970" y="4608923"/>
              <a:chExt cx="5291925" cy="1302028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5110530" y="4907581"/>
                <a:ext cx="5240365" cy="1003370"/>
                <a:chOff x="57238" y="3156576"/>
                <a:chExt cx="2230223" cy="421005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683914" y="3156576"/>
                  <a:ext cx="603547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44" name="TextBox 143"/>
              <p:cNvSpPr txBox="1"/>
              <p:nvPr/>
            </p:nvSpPr>
            <p:spPr>
              <a:xfrm>
                <a:off x="5058970" y="4608923"/>
                <a:ext cx="1185837" cy="455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22" dirty="0"/>
                  <a:t>Ethernet</a:t>
                </a:r>
                <a:endParaRPr lang="en-US" sz="4222" dirty="0"/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8969608" y="5068721"/>
                <a:ext cx="1341319" cy="661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667" dirty="0"/>
                  <a:t>Ethernet </a:t>
                </a:r>
                <a:br>
                  <a:rPr lang="en-US" sz="2667" dirty="0"/>
                </a:br>
                <a:r>
                  <a:rPr lang="en-US" sz="2667" dirty="0"/>
                  <a:t>“MAC” address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667" dirty="0"/>
                  <a:t>(IP)</a:t>
                </a:r>
                <a:endParaRPr lang="en-US" sz="2667" dirty="0"/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7846720" y="4306402"/>
            <a:ext cx="6346609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“Deliver to the http server”</a:t>
            </a:r>
            <a:endParaRPr lang="en-US" sz="4222" dirty="0"/>
          </a:p>
        </p:txBody>
      </p:sp>
      <p:sp>
        <p:nvSpPr>
          <p:cNvPr id="148" name="TextBox 147"/>
          <p:cNvSpPr txBox="1"/>
          <p:nvPr/>
        </p:nvSpPr>
        <p:spPr>
          <a:xfrm>
            <a:off x="10498327" y="5743394"/>
            <a:ext cx="5088251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“…at this destination”</a:t>
            </a:r>
            <a:endParaRPr lang="en-US" sz="4222" dirty="0"/>
          </a:p>
        </p:txBody>
      </p:sp>
      <p:sp>
        <p:nvSpPr>
          <p:cNvPr id="149" name="TextBox 148"/>
          <p:cNvSpPr txBox="1"/>
          <p:nvPr/>
        </p:nvSpPr>
        <p:spPr>
          <a:xfrm>
            <a:off x="14047266" y="7504685"/>
            <a:ext cx="2282233" cy="20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22" dirty="0"/>
              <a:t>“…starting with this link”</a:t>
            </a:r>
            <a:endParaRPr lang="en-US" sz="4222" dirty="0"/>
          </a:p>
        </p:txBody>
      </p:sp>
      <p:cxnSp>
        <p:nvCxnSpPr>
          <p:cNvPr id="150" name="Straight Connector 149"/>
          <p:cNvCxnSpPr/>
          <p:nvPr/>
        </p:nvCxnSpPr>
        <p:spPr>
          <a:xfrm flipV="1">
            <a:off x="-334050" y="3826199"/>
            <a:ext cx="16989656" cy="3320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-321377" y="6795547"/>
            <a:ext cx="16989656" cy="3320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98483" y="3673835"/>
            <a:ext cx="1705568" cy="289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4013E-6 -7.64479E-6 L 1.54013E-6 0.16351 " pathEditMode="relative" ptsTypes="AA">
                                      <p:cBhvr>
                                        <p:cTn id="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3644E-6 4.51737E-6 L -1.23644E-6 0.1785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6117E-6 3.4749E-7 L 3.86117E-6 0.23726 " pathEditMode="relative" ptsTypes="AA"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4" grpId="0"/>
      <p:bldP spid="80" grpId="0" animBg="1"/>
      <p:bldP spid="86" grpId="0" animBg="1"/>
      <p:bldP spid="27" grpId="0"/>
      <p:bldP spid="148" grpId="0"/>
      <p:bldP spid="14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46" y="241300"/>
            <a:ext cx="14535834" cy="1625600"/>
          </a:xfrm>
        </p:spPr>
        <p:txBody>
          <a:bodyPr>
            <a:normAutofit/>
          </a:bodyPr>
          <a:lstStyle/>
          <a:p>
            <a:r>
              <a:rPr lang="en-US" dirty="0" smtClean="0"/>
              <a:t>Here it goes….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582104" y="3994976"/>
            <a:ext cx="13078801" cy="2482793"/>
            <a:chOff x="1440388" y="5124530"/>
            <a:chExt cx="11770921" cy="2234514"/>
          </a:xfrm>
        </p:grpSpPr>
        <p:sp>
          <p:nvSpPr>
            <p:cNvPr id="43" name="Can 42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44" name="Straight Connector 43"/>
            <p:cNvCxnSpPr>
              <a:stCxn id="60" idx="6"/>
              <a:endCxn id="46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n 45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50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an 49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51" name="Straight Connector 50"/>
            <p:cNvCxnSpPr>
              <a:stCxn id="5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an 5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54" name="Straight Connector 53"/>
            <p:cNvCxnSpPr>
              <a:stCxn id="57" idx="2"/>
              <a:endCxn id="50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1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53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6063" y="4164211"/>
            <a:ext cx="1705568" cy="199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0526" y="4164211"/>
            <a:ext cx="1705568" cy="199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125638" y="3272168"/>
            <a:ext cx="3518379" cy="831967"/>
            <a:chOff x="4975492" y="6021421"/>
            <a:chExt cx="8380991" cy="2012242"/>
          </a:xfrm>
        </p:grpSpPr>
        <p:grpSp>
          <p:nvGrpSpPr>
            <p:cNvPr id="29" name="Group 28"/>
            <p:cNvGrpSpPr/>
            <p:nvPr/>
          </p:nvGrpSpPr>
          <p:grpSpPr>
            <a:xfrm>
              <a:off x="5066920" y="6399756"/>
              <a:ext cx="5641311" cy="1521344"/>
              <a:chOff x="5095024" y="4405945"/>
              <a:chExt cx="5641311" cy="1521344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5095024" y="4755326"/>
                <a:ext cx="3482341" cy="1128796"/>
                <a:chOff x="4158969" y="6432390"/>
                <a:chExt cx="3482341" cy="1128796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4295606" y="6933299"/>
                  <a:ext cx="3270927" cy="610161"/>
                  <a:chOff x="57238" y="3156576"/>
                  <a:chExt cx="2393750" cy="421005"/>
                </a:xfrm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11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111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63" name="TextBox 62"/>
                <p:cNvSpPr txBox="1"/>
                <p:nvPr/>
              </p:nvSpPr>
              <p:spPr>
                <a:xfrm>
                  <a:off x="4158969" y="6432390"/>
                  <a:ext cx="1600694" cy="595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TCP data</a:t>
                  </a:r>
                  <a:endParaRPr lang="en-US" sz="1000" dirty="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6491194" y="7040101"/>
                  <a:ext cx="1150116" cy="5210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1000" dirty="0"/>
                    <a:t>(http)</a:t>
                  </a:r>
                  <a:endParaRPr lang="en-US" sz="1000" dirty="0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4391349" y="7021811"/>
                  <a:ext cx="1995821" cy="441022"/>
                </a:xfrm>
                <a:prstGeom prst="rect">
                  <a:avLst/>
                </a:prstGeom>
                <a:pattFill prst="ltVert">
                  <a:fgClr>
                    <a:prstClr val="black"/>
                  </a:fgClr>
                  <a:bgClr>
                    <a:prstClr val="white"/>
                  </a:bgClr>
                </a:pattFill>
                <a:ln w="25400" cap="flat">
                  <a:solidFill>
                    <a:schemeClr val="accent1"/>
                  </a:solidFill>
                  <a:prstDash val="solid"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6444" tIns="56444" rIns="56444" bIns="56444" numCol="1" spcCol="38100" rtlCol="0" anchor="ctr">
                  <a:spAutoFit/>
                </a:bodyPr>
                <a:lstStyle/>
                <a:p>
                  <a:pPr defTabSz="606772" rtl="0" latinLnBrk="1" hangingPunct="0"/>
                  <a:endParaRPr lang="en-US" sz="444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5111730" y="4405945"/>
                <a:ext cx="5624605" cy="1521344"/>
                <a:chOff x="5110530" y="4389607"/>
                <a:chExt cx="5624605" cy="1521344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5110530" y="4907581"/>
                  <a:ext cx="5624605" cy="1003370"/>
                  <a:chOff x="57238" y="3156576"/>
                  <a:chExt cx="2393750" cy="421005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4F6228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11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47" name="Rectangle 46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4F6228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111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39" name="TextBox 38"/>
                <p:cNvSpPr txBox="1"/>
                <p:nvPr/>
              </p:nvSpPr>
              <p:spPr>
                <a:xfrm>
                  <a:off x="5218268" y="4389607"/>
                  <a:ext cx="1276127" cy="595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IP data</a:t>
                  </a:r>
                  <a:endParaRPr lang="en-US" sz="1000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8933137" y="5074933"/>
                  <a:ext cx="1776343" cy="8188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1000" dirty="0"/>
                    <a:t>IP Address</a:t>
                  </a:r>
                </a:p>
                <a:p>
                  <a:pPr algn="ctr">
                    <a:lnSpc>
                      <a:spcPct val="80000"/>
                    </a:lnSpc>
                  </a:pPr>
                  <a:r>
                    <a:rPr lang="en-US" sz="1000" dirty="0"/>
                    <a:t>(TCP)</a:t>
                  </a:r>
                  <a:endParaRPr lang="en-US" sz="1000" dirty="0"/>
                </a:p>
              </p:txBody>
            </p:sp>
          </p:grpSp>
        </p:grpSp>
        <p:grpSp>
          <p:nvGrpSpPr>
            <p:cNvPr id="30" name="Group 29"/>
            <p:cNvGrpSpPr/>
            <p:nvPr/>
          </p:nvGrpSpPr>
          <p:grpSpPr>
            <a:xfrm>
              <a:off x="4975492" y="6021421"/>
              <a:ext cx="8380991" cy="2012242"/>
              <a:chOff x="5110530" y="4539119"/>
              <a:chExt cx="5282014" cy="1371832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5110530" y="4907581"/>
                <a:ext cx="5240365" cy="1003370"/>
                <a:chOff x="57238" y="3156576"/>
                <a:chExt cx="2230223" cy="42100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11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1683914" y="3156576"/>
                  <a:ext cx="603547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1111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5213397" y="4539119"/>
                <a:ext cx="1336105" cy="405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Ethernet data</a:t>
                </a:r>
                <a:endParaRPr lang="en-US" sz="1000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887982" y="5068722"/>
                <a:ext cx="1504562" cy="76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000" dirty="0"/>
                  <a:t>Ethernet </a:t>
                </a:r>
                <a:br>
                  <a:rPr lang="en-US" sz="1000" dirty="0"/>
                </a:br>
                <a:r>
                  <a:rPr lang="en-US" sz="1000" dirty="0"/>
                  <a:t>“MAC” address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000" dirty="0"/>
                  <a:t>(IP)</a:t>
                </a:r>
                <a:endParaRPr 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855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6 0.00039 C 0.1218 0.00695 0.17917 0.00309 0.34577 0.00213 C 0.35716 -0.00077 0.36833 -0.00888 0.37982 -0.01081 C 0.38937 -0.01254 0.39913 -0.01312 0.40878 -0.01447 C 0.42136 -0.00888 0.43427 -0.00695 0.44696 -0.00154 C 0.45585 0.00792 0.44848 0.00194 0.46149 0.0058 C 0.46735 0.00753 0.47191 0.01468 0.47798 0.0168 C 0.48264 0.0224 0.48644 0.0251 0.49132 0.02973 C 0.49859 0.0363 0.50293 0.04556 0.51204 0.04807 C 0.52115 0.05039 0.52906 0.0558 0.53774 0.06101 C 0.54555 0.06545 0.5539 0.0668 0.5616 0.07201 C 0.57071 0.07819 0.57776 0.09132 0.58752 0.09595 C 0.59425 0.10406 0.60119 0.10638 0.60922 0.10869 C 0.63145 0.10734 0.65293 0.10483 0.67516 0.10136 C 0.68514 0.09962 0.69425 0.09248 0.70412 0.09228 C 0.72549 0.0917 0.74674 0.09228 0.76811 0.09228 " pathEditMode="relative" ptsTypes="fffffffffffffff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server (e.g. </a:t>
            </a:r>
            <a:r>
              <a:rPr lang="en-US" dirty="0" err="1" smtClean="0"/>
              <a:t>www.google.com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10688950" y="5205031"/>
            <a:ext cx="2566731" cy="510732"/>
          </a:xfrm>
          <a:prstGeom prst="rect">
            <a:avLst/>
          </a:prstGeom>
          <a:noFill/>
          <a:ln w="38100">
            <a:solidFill>
              <a:srgbClr val="2FBD0E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3222" dirty="0">
                <a:solidFill>
                  <a:srgbClr val="2FBD0E"/>
                </a:solidFill>
                <a:latin typeface="Calibri"/>
                <a:cs typeface="Calibri"/>
              </a:rPr>
              <a:t>IP</a:t>
            </a:r>
            <a:endParaRPr lang="en-US" sz="3222" dirty="0">
              <a:solidFill>
                <a:srgbClr val="2FBD0E"/>
              </a:solidFill>
              <a:latin typeface="Calibri"/>
              <a:cs typeface="Calibri"/>
            </a:endParaRP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auto">
          <a:xfrm>
            <a:off x="10688952" y="2290188"/>
            <a:ext cx="2566731" cy="770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161260" tIns="80630" rIns="161260" bIns="80630" anchor="ctr"/>
          <a:lstStyle/>
          <a:p>
            <a:pPr algn="ctr" eaLnBrk="1" hangingPunct="1"/>
            <a:r>
              <a:rPr lang="en-US" sz="3222" dirty="0">
                <a:solidFill>
                  <a:schemeClr val="accent1"/>
                </a:solidFill>
                <a:latin typeface="Calibri" charset="0"/>
                <a:cs typeface="Calibri" charset="0"/>
              </a:rPr>
              <a:t>Application</a:t>
            </a:r>
            <a:endParaRPr lang="en-US" sz="3222" dirty="0">
              <a:solidFill>
                <a:schemeClr val="accent1"/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40" name="Straight Arrow Connector 39"/>
          <p:cNvCxnSpPr>
            <a:stCxn id="53" idx="2"/>
            <a:endCxn id="55" idx="0"/>
          </p:cNvCxnSpPr>
          <p:nvPr/>
        </p:nvCxnSpPr>
        <p:spPr>
          <a:xfrm flipH="1">
            <a:off x="11972316" y="4308083"/>
            <a:ext cx="1" cy="896947"/>
          </a:xfrm>
          <a:prstGeom prst="straightConnector1">
            <a:avLst/>
          </a:prstGeom>
          <a:ln w="38100" cmpd="sng">
            <a:solidFill>
              <a:srgbClr val="2FBD0E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0"/>
          <p:cNvSpPr>
            <a:spLocks noChangeArrowheads="1"/>
          </p:cNvSpPr>
          <p:nvPr/>
        </p:nvSpPr>
        <p:spPr bwMode="auto">
          <a:xfrm>
            <a:off x="10688950" y="6960731"/>
            <a:ext cx="2566731" cy="510732"/>
          </a:xfrm>
          <a:prstGeom prst="rect">
            <a:avLst/>
          </a:prstGeom>
          <a:noFill/>
          <a:ln w="38100">
            <a:solidFill>
              <a:srgbClr val="984807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3222" dirty="0" smtClean="0">
                <a:solidFill>
                  <a:srgbClr val="984807"/>
                </a:solidFill>
                <a:latin typeface="Calibri"/>
                <a:cs typeface="Calibri"/>
              </a:rPr>
              <a:t>Ethernet</a:t>
            </a:r>
            <a:endParaRPr lang="en-US" sz="3222" dirty="0">
              <a:solidFill>
                <a:srgbClr val="984807"/>
              </a:solidFill>
              <a:latin typeface="Calibri"/>
              <a:cs typeface="Calibri"/>
            </a:endParaRPr>
          </a:p>
        </p:txBody>
      </p:sp>
      <p:cxnSp>
        <p:nvCxnSpPr>
          <p:cNvPr id="113" name="Straight Arrow Connector 112"/>
          <p:cNvCxnSpPr>
            <a:stCxn id="55" idx="2"/>
            <a:endCxn id="112" idx="0"/>
          </p:cNvCxnSpPr>
          <p:nvPr/>
        </p:nvCxnSpPr>
        <p:spPr>
          <a:xfrm>
            <a:off x="11972316" y="5715763"/>
            <a:ext cx="0" cy="1244968"/>
          </a:xfrm>
          <a:prstGeom prst="straightConnector1">
            <a:avLst/>
          </a:prstGeom>
          <a:ln w="38100" cmpd="sng">
            <a:solidFill>
              <a:srgbClr val="984807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3" idx="2"/>
            <a:endCxn id="53" idx="0"/>
          </p:cNvCxnSpPr>
          <p:nvPr/>
        </p:nvCxnSpPr>
        <p:spPr>
          <a:xfrm flipH="1">
            <a:off x="11972317" y="3061155"/>
            <a:ext cx="1" cy="736197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9"/>
          <p:cNvSpPr>
            <a:spLocks noChangeArrowheads="1"/>
          </p:cNvSpPr>
          <p:nvPr/>
        </p:nvSpPr>
        <p:spPr bwMode="auto">
          <a:xfrm>
            <a:off x="10688953" y="3797352"/>
            <a:ext cx="2566728" cy="510732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  <a:miter lim="800000"/>
            <a:headEnd type="arrow"/>
            <a:tailEnd type="none"/>
          </a:ln>
        </p:spPr>
        <p:txBody>
          <a:bodyPr wrap="none" anchor="ctr"/>
          <a:lstStyle/>
          <a:p>
            <a:pPr algn="ctr" eaLnBrk="1" hangingPunct="1"/>
            <a:r>
              <a:rPr lang="en-US" sz="3222" dirty="0" smtClean="0">
                <a:solidFill>
                  <a:srgbClr val="FF0000"/>
                </a:solidFill>
                <a:latin typeface="Calibri" charset="0"/>
                <a:cs typeface="Calibri" charset="0"/>
              </a:rPr>
              <a:t>TCP</a:t>
            </a:r>
            <a:endParaRPr lang="en-US" sz="3222" dirty="0">
              <a:solidFill>
                <a:srgbClr val="FF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407" y="2155806"/>
            <a:ext cx="2900153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http request</a:t>
            </a:r>
            <a:endParaRPr lang="en-US" sz="4222" dirty="0"/>
          </a:p>
        </p:txBody>
      </p:sp>
      <p:grpSp>
        <p:nvGrpSpPr>
          <p:cNvPr id="7" name="Group 6"/>
          <p:cNvGrpSpPr/>
          <p:nvPr/>
        </p:nvGrpSpPr>
        <p:grpSpPr>
          <a:xfrm>
            <a:off x="916141" y="4712003"/>
            <a:ext cx="4061139" cy="1188859"/>
            <a:chOff x="4056983" y="6500650"/>
            <a:chExt cx="3655025" cy="1069974"/>
          </a:xfrm>
        </p:grpSpPr>
        <p:grpSp>
          <p:nvGrpSpPr>
            <p:cNvPr id="87" name="Group 86"/>
            <p:cNvGrpSpPr/>
            <p:nvPr/>
          </p:nvGrpSpPr>
          <p:grpSpPr>
            <a:xfrm>
              <a:off x="4295606" y="6933299"/>
              <a:ext cx="3270927" cy="610161"/>
              <a:chOff x="57238" y="3156576"/>
              <a:chExt cx="2393750" cy="421005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57238" y="3156576"/>
                <a:ext cx="1626675" cy="421005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444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683914" y="3156576"/>
                <a:ext cx="767074" cy="421005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3444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4056983" y="6500650"/>
              <a:ext cx="1053462" cy="667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22" dirty="0"/>
                <a:t>TCP</a:t>
              </a:r>
              <a:endParaRPr lang="en-US" sz="4222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420501" y="7009864"/>
              <a:ext cx="1291507" cy="550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222" dirty="0"/>
                <a:t>(http)</a:t>
              </a:r>
              <a:endParaRPr lang="en-US" sz="4222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391350" y="6914034"/>
              <a:ext cx="1995829" cy="656590"/>
            </a:xfrm>
            <a:prstGeom prst="rect">
              <a:avLst/>
            </a:prstGeom>
            <a:pattFill prst="ltVert">
              <a:fgClr>
                <a:prstClr val="black"/>
              </a:fgClr>
              <a:bgClr>
                <a:prstClr val="white"/>
              </a:bgClr>
            </a:pattFill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6444" tIns="56444" rIns="56444" bIns="56444" numCol="1" spcCol="38100" rtlCol="0" anchor="ctr">
              <a:spAutoFit/>
            </a:bodyPr>
            <a:lstStyle/>
            <a:p>
              <a:pPr defTabSz="606772" rtl="0" latinLnBrk="1" hangingPunct="0"/>
              <a:endParaRPr lang="en-US"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76050" y="6876827"/>
            <a:ext cx="6651052" cy="1798516"/>
            <a:chOff x="4993038" y="4491270"/>
            <a:chExt cx="5985947" cy="1618664"/>
          </a:xfrm>
        </p:grpSpPr>
        <p:grpSp>
          <p:nvGrpSpPr>
            <p:cNvPr id="114" name="Group 113"/>
            <p:cNvGrpSpPr/>
            <p:nvPr/>
          </p:nvGrpSpPr>
          <p:grpSpPr>
            <a:xfrm>
              <a:off x="4993038" y="4823586"/>
              <a:ext cx="3655025" cy="1075214"/>
              <a:chOff x="4056983" y="6500650"/>
              <a:chExt cx="3655025" cy="1075214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4295606" y="6933299"/>
                <a:ext cx="3270927" cy="610161"/>
                <a:chOff x="57238" y="3156576"/>
                <a:chExt cx="2393750" cy="421005"/>
              </a:xfrm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16" name="TextBox 115"/>
              <p:cNvSpPr txBox="1"/>
              <p:nvPr/>
            </p:nvSpPr>
            <p:spPr>
              <a:xfrm>
                <a:off x="4056983" y="6500650"/>
                <a:ext cx="1053462" cy="667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22" dirty="0"/>
                  <a:t>TCP</a:t>
                </a:r>
                <a:endParaRPr lang="en-US" sz="4222" dirty="0"/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420501" y="7024982"/>
                <a:ext cx="1291507" cy="550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4222" dirty="0"/>
                  <a:t>(http)</a:t>
                </a:r>
                <a:endParaRPr lang="en-US" sz="4222" dirty="0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391350" y="6914033"/>
                <a:ext cx="1995829" cy="656589"/>
              </a:xfrm>
              <a:prstGeom prst="rect">
                <a:avLst/>
              </a:prstGeom>
              <a:pattFill prst="ltVert">
                <a:fgClr>
                  <a:prstClr val="black"/>
                </a:fgClr>
                <a:bgClr>
                  <a:prstClr val="white"/>
                </a:bgClr>
              </a:pattFill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6444" tIns="56444" rIns="56444" bIns="56444" numCol="1" spcCol="38100" rtlCol="0" anchor="ctr">
                <a:spAutoFit/>
              </a:bodyPr>
              <a:lstStyle/>
              <a:p>
                <a:pPr defTabSz="606772" rtl="0" latinLnBrk="1" hangingPunct="0"/>
                <a:endParaRPr lang="en-US"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5111730" y="4491270"/>
              <a:ext cx="5867255" cy="1618664"/>
              <a:chOff x="5110530" y="4474932"/>
              <a:chExt cx="5867255" cy="1618664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5110530" y="4907581"/>
                <a:ext cx="5624605" cy="1003370"/>
                <a:chOff x="57238" y="3156576"/>
                <a:chExt cx="2393750" cy="421005"/>
              </a:xfrm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2FBD0E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2FBD0E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>
                <a:off x="5134996" y="4474932"/>
                <a:ext cx="535532" cy="667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22" dirty="0"/>
                  <a:t>IP</a:t>
                </a:r>
                <a:endParaRPr lang="en-US" sz="4222" dirty="0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8664844" y="5074933"/>
                <a:ext cx="2312941" cy="1018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4222" dirty="0"/>
                  <a:t>IP address </a:t>
                </a:r>
                <a:br>
                  <a:rPr lang="en-US" sz="4222" dirty="0"/>
                </a:br>
                <a:r>
                  <a:rPr lang="en-US" sz="4222" dirty="0"/>
                  <a:t>(TCP)</a:t>
                </a:r>
                <a:endParaRPr lang="en-US" sz="4222" dirty="0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800279" y="6475068"/>
            <a:ext cx="9912412" cy="2468186"/>
            <a:chOff x="4893682" y="6123811"/>
            <a:chExt cx="8921171" cy="2221367"/>
          </a:xfrm>
        </p:grpSpPr>
        <p:grpSp>
          <p:nvGrpSpPr>
            <p:cNvPr id="128" name="Group 127"/>
            <p:cNvGrpSpPr/>
            <p:nvPr/>
          </p:nvGrpSpPr>
          <p:grpSpPr>
            <a:xfrm>
              <a:off x="4964934" y="6485081"/>
              <a:ext cx="5908160" cy="1626529"/>
              <a:chOff x="4993038" y="4491270"/>
              <a:chExt cx="5908160" cy="1626529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4993038" y="4823586"/>
                <a:ext cx="3655025" cy="1075214"/>
                <a:chOff x="4056983" y="6500650"/>
                <a:chExt cx="3655025" cy="1075214"/>
              </a:xfrm>
            </p:grpSpPr>
            <p:grpSp>
              <p:nvGrpSpPr>
                <p:cNvPr id="136" name="Group 135"/>
                <p:cNvGrpSpPr/>
                <p:nvPr/>
              </p:nvGrpSpPr>
              <p:grpSpPr>
                <a:xfrm>
                  <a:off x="4295606" y="6933299"/>
                  <a:ext cx="3270927" cy="610161"/>
                  <a:chOff x="57238" y="3156576"/>
                  <a:chExt cx="2393750" cy="421005"/>
                </a:xfrm>
              </p:grpSpPr>
              <p:sp>
                <p:nvSpPr>
                  <p:cNvPr id="140" name="Rectangle 139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444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41" name="Rectangle 140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3444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137" name="TextBox 136"/>
                <p:cNvSpPr txBox="1"/>
                <p:nvPr/>
              </p:nvSpPr>
              <p:spPr>
                <a:xfrm>
                  <a:off x="4056983" y="6500650"/>
                  <a:ext cx="1053462" cy="6678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222" dirty="0"/>
                    <a:t>TCP</a:t>
                  </a:r>
                  <a:endParaRPr lang="en-US" sz="4222" dirty="0"/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>
                  <a:off x="6420501" y="7024982"/>
                  <a:ext cx="1291507" cy="5508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4222" dirty="0"/>
                    <a:t>(http)</a:t>
                  </a:r>
                  <a:endParaRPr lang="en-US" sz="4222" dirty="0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4391350" y="6914033"/>
                  <a:ext cx="1995829" cy="656589"/>
                </a:xfrm>
                <a:prstGeom prst="rect">
                  <a:avLst/>
                </a:prstGeom>
                <a:pattFill prst="ltVert">
                  <a:fgClr>
                    <a:prstClr val="black"/>
                  </a:fgClr>
                  <a:bgClr>
                    <a:prstClr val="white"/>
                  </a:bgClr>
                </a:pattFill>
                <a:ln w="25400" cap="flat">
                  <a:solidFill>
                    <a:schemeClr val="accent1"/>
                  </a:solidFill>
                  <a:prstDash val="solid"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6444" tIns="56444" rIns="56444" bIns="56444" numCol="1" spcCol="38100" rtlCol="0" anchor="ctr">
                  <a:spAutoFit/>
                </a:bodyPr>
                <a:lstStyle/>
                <a:p>
                  <a:pPr defTabSz="606772" rtl="0" latinLnBrk="1" hangingPunct="0"/>
                  <a:endParaRPr lang="en-US"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111730" y="4491270"/>
                <a:ext cx="5789468" cy="1626529"/>
                <a:chOff x="5110530" y="4474932"/>
                <a:chExt cx="5789468" cy="1626529"/>
              </a:xfrm>
            </p:grpSpPr>
            <p:grpSp>
              <p:nvGrpSpPr>
                <p:cNvPr id="131" name="Group 130"/>
                <p:cNvGrpSpPr/>
                <p:nvPr/>
              </p:nvGrpSpPr>
              <p:grpSpPr>
                <a:xfrm>
                  <a:off x="5110530" y="4907581"/>
                  <a:ext cx="5624605" cy="1003370"/>
                  <a:chOff x="57238" y="3156576"/>
                  <a:chExt cx="2393750" cy="421005"/>
                </a:xfrm>
              </p:grpSpPr>
              <p:sp>
                <p:nvSpPr>
                  <p:cNvPr id="134" name="Rectangle 133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2FBD0E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444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35" name="Rectangle 134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2FBD0E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3444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132" name="TextBox 131"/>
                <p:cNvSpPr txBox="1"/>
                <p:nvPr/>
              </p:nvSpPr>
              <p:spPr>
                <a:xfrm>
                  <a:off x="5134996" y="4474932"/>
                  <a:ext cx="535532" cy="6678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222" dirty="0"/>
                    <a:t>IP</a:t>
                  </a:r>
                  <a:endParaRPr lang="en-US" sz="4222" dirty="0"/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8722671" y="5082798"/>
                  <a:ext cx="2177327" cy="1018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4222" dirty="0"/>
                    <a:t>IP address</a:t>
                  </a:r>
                </a:p>
                <a:p>
                  <a:pPr algn="ctr">
                    <a:lnSpc>
                      <a:spcPct val="80000"/>
                    </a:lnSpc>
                  </a:pPr>
                  <a:r>
                    <a:rPr lang="en-US" sz="4222" dirty="0"/>
                    <a:t>(TCP)</a:t>
                  </a:r>
                </a:p>
              </p:txBody>
            </p:sp>
          </p:grpSp>
        </p:grpSp>
        <p:grpSp>
          <p:nvGrpSpPr>
            <p:cNvPr id="142" name="Group 141"/>
            <p:cNvGrpSpPr/>
            <p:nvPr/>
          </p:nvGrpSpPr>
          <p:grpSpPr>
            <a:xfrm>
              <a:off x="4893682" y="6123811"/>
              <a:ext cx="8921171" cy="2221367"/>
              <a:chOff x="5058970" y="4608923"/>
              <a:chExt cx="5622454" cy="1514401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5110530" y="4907581"/>
                <a:ext cx="5288219" cy="1003370"/>
                <a:chOff x="57238" y="3156576"/>
                <a:chExt cx="2250589" cy="421005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683914" y="3156576"/>
                  <a:ext cx="623913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44" name="TextBox 143"/>
              <p:cNvSpPr txBox="1"/>
              <p:nvPr/>
            </p:nvSpPr>
            <p:spPr>
              <a:xfrm>
                <a:off x="5058970" y="4608923"/>
                <a:ext cx="1185837" cy="455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22" dirty="0"/>
                  <a:t>Ethernet</a:t>
                </a:r>
                <a:endParaRPr lang="en-US" sz="4222" dirty="0"/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8618165" y="5109950"/>
                <a:ext cx="2063259" cy="1013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4222" dirty="0"/>
                  <a:t>Ethernet </a:t>
                </a:r>
                <a:br>
                  <a:rPr lang="en-US" sz="4222" dirty="0"/>
                </a:br>
                <a:r>
                  <a:rPr lang="en-US" sz="4222" dirty="0"/>
                  <a:t>“MAC” address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4222" dirty="0"/>
                  <a:t>(IP)</a:t>
                </a:r>
                <a:endParaRPr lang="en-US" sz="4222" dirty="0"/>
              </a:p>
            </p:txBody>
          </p:sp>
        </p:grpSp>
      </p:grpSp>
      <p:sp>
        <p:nvSpPr>
          <p:cNvPr id="94" name="Rectangle 93"/>
          <p:cNvSpPr/>
          <p:nvPr/>
        </p:nvSpPr>
        <p:spPr>
          <a:xfrm>
            <a:off x="1309825" y="3712419"/>
            <a:ext cx="2217588" cy="421767"/>
          </a:xfrm>
          <a:prstGeom prst="rect">
            <a:avLst/>
          </a:prstGeom>
          <a:pattFill prst="ltVert">
            <a:fgClr>
              <a:schemeClr val="bg1">
                <a:lumMod val="75000"/>
              </a:schemeClr>
            </a:fgClr>
            <a:bgClr>
              <a:prstClr val="white"/>
            </a:bgClr>
          </a:pattFill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444" tIns="56444" rIns="56444" bIns="56444" numCol="1" spcCol="38100" rtlCol="0" anchor="ctr">
            <a:spAutoFit/>
          </a:bodyPr>
          <a:lstStyle/>
          <a:p>
            <a:pPr defTabSz="606772" rtl="0" latinLnBrk="1" hangingPunct="0"/>
            <a:r>
              <a:rPr lang="en-US" sz="2000" b="1" dirty="0">
                <a:solidFill>
                  <a:srgbClr val="336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</a:rPr>
              <a:t>GET file</a:t>
            </a:r>
            <a:endParaRPr lang="en-US" sz="2000" b="1" dirty="0">
              <a:solidFill>
                <a:srgbClr val="3366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930907" y="3587029"/>
            <a:ext cx="6346609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“Deliver to the http server”</a:t>
            </a:r>
            <a:endParaRPr lang="en-US" sz="4222" dirty="0"/>
          </a:p>
        </p:txBody>
      </p:sp>
      <p:sp>
        <p:nvSpPr>
          <p:cNvPr id="98" name="TextBox 97"/>
          <p:cNvSpPr txBox="1"/>
          <p:nvPr/>
        </p:nvSpPr>
        <p:spPr>
          <a:xfrm>
            <a:off x="6637037" y="5343747"/>
            <a:ext cx="4025461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“Deliver to TCP”</a:t>
            </a:r>
            <a:endParaRPr lang="en-US" sz="4222" dirty="0"/>
          </a:p>
        </p:txBody>
      </p:sp>
      <p:sp>
        <p:nvSpPr>
          <p:cNvPr id="31" name="TextBox 30"/>
          <p:cNvSpPr txBox="1"/>
          <p:nvPr/>
        </p:nvSpPr>
        <p:spPr>
          <a:xfrm>
            <a:off x="10302556" y="1759827"/>
            <a:ext cx="2630848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http server</a:t>
            </a:r>
            <a:endParaRPr lang="en-US" sz="4222" dirty="0"/>
          </a:p>
        </p:txBody>
      </p:sp>
      <p:pic>
        <p:nvPicPr>
          <p:cNvPr id="58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0526" y="4164212"/>
            <a:ext cx="2207600" cy="258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33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2581E-6 1.1583E-6 L 0.00195 -0.281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" y="-140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3644E-6 -8.49421E-7 L 0.00109 -0.1710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-85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1583 " pathEditMode="relative" ptsTypes="AA">
                                      <p:cBhvr>
                                        <p:cTn id="3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4" grpId="0" animBg="1"/>
      <p:bldP spid="94" grpId="1" animBg="1"/>
      <p:bldP spid="97" grpId="0"/>
      <p:bldP spid="9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1492" y="2367326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11940395" y="262523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54849" y="262248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52093" y="2619742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49338" y="2616998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46582" y="2614253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21698" y="3795060"/>
            <a:ext cx="11754060" cy="2510541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endCxn id="9" idx="0"/>
            </p:cNvCxnSpPr>
            <p:nvPr/>
          </p:nvCxnSpPr>
          <p:spPr>
            <a:xfrm>
              <a:off x="12945117" y="4830108"/>
              <a:ext cx="1448" cy="1291418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92807" y="2225375"/>
            <a:ext cx="2652789" cy="148902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581602" y="2999783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056" y="2997038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93300" y="299429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90545" y="299155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87789" y="2988805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en-US" dirty="0" smtClean="0"/>
              <a:t>of what we learned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40976" y="1566576"/>
            <a:ext cx="9627637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Applications send</a:t>
            </a:r>
            <a:r>
              <a:rPr kumimoji="0" lang="en-US" sz="3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and receive </a:t>
            </a:r>
            <a:r>
              <a:rPr kumimoji="0" lang="en-US" sz="3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data in packets</a:t>
            </a:r>
            <a:r>
              <a:rPr kumimoji="0" lang="is-IS" sz="3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….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04528" y="3714403"/>
            <a:ext cx="731734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…o</a:t>
            </a: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ver an Internet</a:t>
            </a:r>
            <a:r>
              <a:rPr kumimoji="0" lang="en-US" sz="3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that is unreliable.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10915" y="6697322"/>
            <a:ext cx="13441180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ackets are forwarded hop-by-hop using the IP destination address</a:t>
            </a:r>
            <a:r>
              <a:rPr kumimoji="0" lang="en-US" sz="3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71787" y="7472572"/>
            <a:ext cx="9834423" cy="1272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Our applications use TCP to make sure they are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delivered and put back in the correct order</a:t>
            </a:r>
            <a:r>
              <a:rPr kumimoji="0" lang="en-US" sz="3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1898" y="180649"/>
            <a:ext cx="16108446" cy="1842820"/>
            <a:chOff x="51898" y="180649"/>
            <a:chExt cx="16108446" cy="1842820"/>
          </a:xfrm>
        </p:grpSpPr>
        <p:sp>
          <p:nvSpPr>
            <p:cNvPr id="41" name="Cloud 40"/>
            <p:cNvSpPr/>
            <p:nvPr/>
          </p:nvSpPr>
          <p:spPr>
            <a:xfrm>
              <a:off x="51898" y="180649"/>
              <a:ext cx="3397929" cy="1842810"/>
            </a:xfrm>
            <a:prstGeom prst="cloud">
              <a:avLst/>
            </a:prstGeom>
            <a:solidFill>
              <a:srgbClr val="00882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My Java 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Program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42" name="Cloud 41"/>
            <p:cNvSpPr/>
            <p:nvPr/>
          </p:nvSpPr>
          <p:spPr>
            <a:xfrm>
              <a:off x="10483833" y="180659"/>
              <a:ext cx="5676511" cy="1842810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Someone </a:t>
              </a:r>
              <a:r>
                <a:rPr lang="en-US" sz="3600"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else’s 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Java Program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33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125E-6 -2.5E-6 L -0.58935 -0.0036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71875E-6 4.72222E-6 L -0.58935 -0.0036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9375E-6 1.94444E-6 L -0.58936 -0.0036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09375E-6 -8.33333E-7 L -0.58935 -0.0036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21875E-6 2.77778E-6 L -0.58936 -0.0036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625E-6 -4.72222E-6 L 0.57715 0.01164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57" y="5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37 0.01528 L 0.57627 0.0119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37 0.01563 L 0.57647 0.01233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176 0.01598 L 0.57666 0.0125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137 0.01233 L 0.57676 0.01285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70" y="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/>
      <p:bldP spid="33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6444" y="241300"/>
            <a:ext cx="3578089" cy="24413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133" y="2907516"/>
            <a:ext cx="8128000" cy="60960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4961466" y="3727532"/>
            <a:ext cx="2980267" cy="2777067"/>
          </a:xfrm>
          <a:custGeom>
            <a:avLst/>
            <a:gdLst>
              <a:gd name="connsiteX0" fmla="*/ 0 w 2980267"/>
              <a:gd name="connsiteY0" fmla="*/ 101600 h 2777067"/>
              <a:gd name="connsiteX1" fmla="*/ 2946400 w 2980267"/>
              <a:gd name="connsiteY1" fmla="*/ 0 h 2777067"/>
              <a:gd name="connsiteX2" fmla="*/ 2980267 w 2980267"/>
              <a:gd name="connsiteY2" fmla="*/ 2743200 h 2777067"/>
              <a:gd name="connsiteX3" fmla="*/ 16934 w 2980267"/>
              <a:gd name="connsiteY3" fmla="*/ 2777067 h 2777067"/>
              <a:gd name="connsiteX4" fmla="*/ 0 w 2980267"/>
              <a:gd name="connsiteY4" fmla="*/ 101600 h 277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267" h="2777067">
                <a:moveTo>
                  <a:pt x="0" y="101600"/>
                </a:moveTo>
                <a:lnTo>
                  <a:pt x="2946400" y="0"/>
                </a:lnTo>
                <a:lnTo>
                  <a:pt x="2980267" y="2743200"/>
                </a:lnTo>
                <a:lnTo>
                  <a:pt x="16934" y="2777067"/>
                </a:lnTo>
                <a:lnTo>
                  <a:pt x="0" y="101600"/>
                </a:lnTo>
                <a:close/>
              </a:path>
            </a:pathLst>
          </a:custGeom>
          <a:ln w="76200" cmpd="sng">
            <a:solidFill>
              <a:srgbClr val="FF6600"/>
            </a:solidFill>
            <a:prstDash val="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93780" y="3383848"/>
            <a:ext cx="4970887" cy="2678285"/>
            <a:chOff x="193780" y="3383848"/>
            <a:chExt cx="4970887" cy="2678285"/>
          </a:xfrm>
        </p:grpSpPr>
        <p:sp>
          <p:nvSpPr>
            <p:cNvPr id="6" name="TextBox 5"/>
            <p:cNvSpPr txBox="1"/>
            <p:nvPr/>
          </p:nvSpPr>
          <p:spPr>
            <a:xfrm>
              <a:off x="193780" y="3383848"/>
              <a:ext cx="4422497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First email typed here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>
              <a:off x="2405029" y="4071216"/>
              <a:ext cx="2759638" cy="1990917"/>
            </a:xfrm>
            <a:prstGeom prst="straightConnector1">
              <a:avLst/>
            </a:prstGeom>
            <a:noFill/>
            <a:ln w="38100" cap="flat">
              <a:solidFill>
                <a:srgbClr val="FF66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" name="Freeform 9"/>
          <p:cNvSpPr/>
          <p:nvPr/>
        </p:nvSpPr>
        <p:spPr>
          <a:xfrm>
            <a:off x="9448800" y="2914732"/>
            <a:ext cx="3098800" cy="5012267"/>
          </a:xfrm>
          <a:custGeom>
            <a:avLst/>
            <a:gdLst>
              <a:gd name="connsiteX0" fmla="*/ 16933 w 3098800"/>
              <a:gd name="connsiteY0" fmla="*/ 237067 h 5012267"/>
              <a:gd name="connsiteX1" fmla="*/ 0 w 3098800"/>
              <a:gd name="connsiteY1" fmla="*/ 4402667 h 5012267"/>
              <a:gd name="connsiteX2" fmla="*/ 3098800 w 3098800"/>
              <a:gd name="connsiteY2" fmla="*/ 5012267 h 5012267"/>
              <a:gd name="connsiteX3" fmla="*/ 3081867 w 3098800"/>
              <a:gd name="connsiteY3" fmla="*/ 0 h 5012267"/>
              <a:gd name="connsiteX4" fmla="*/ 50800 w 3098800"/>
              <a:gd name="connsiteY4" fmla="*/ 0 h 501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800" h="5012267">
                <a:moveTo>
                  <a:pt x="16933" y="237067"/>
                </a:moveTo>
                <a:cubicBezTo>
                  <a:pt x="11289" y="1625600"/>
                  <a:pt x="5644" y="3014134"/>
                  <a:pt x="0" y="4402667"/>
                </a:cubicBezTo>
                <a:lnTo>
                  <a:pt x="3098800" y="5012267"/>
                </a:lnTo>
                <a:cubicBezTo>
                  <a:pt x="3093156" y="3341511"/>
                  <a:pt x="3087511" y="1670756"/>
                  <a:pt x="3081867" y="0"/>
                </a:cubicBezTo>
                <a:lnTo>
                  <a:pt x="50800" y="0"/>
                </a:lnTo>
              </a:path>
            </a:pathLst>
          </a:custGeom>
          <a:ln w="76200" cmpd="sng">
            <a:solidFill>
              <a:srgbClr val="FF6600"/>
            </a:solidFill>
            <a:prstDash val="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0766" y="5290100"/>
            <a:ext cx="363513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“</a:t>
            </a: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QWERTYUIOP</a:t>
            </a: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”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6123050" y="897467"/>
            <a:ext cx="4089837" cy="2861733"/>
          </a:xfrm>
          <a:custGeom>
            <a:avLst/>
            <a:gdLst>
              <a:gd name="connsiteX0" fmla="*/ 57617 w 4089837"/>
              <a:gd name="connsiteY0" fmla="*/ 2861733 h 2861733"/>
              <a:gd name="connsiteX1" fmla="*/ 57617 w 4089837"/>
              <a:gd name="connsiteY1" fmla="*/ 1761066 h 2861733"/>
              <a:gd name="connsiteX2" fmla="*/ 125350 w 4089837"/>
              <a:gd name="connsiteY2" fmla="*/ 1134533 h 2861733"/>
              <a:gd name="connsiteX3" fmla="*/ 193083 w 4089837"/>
              <a:gd name="connsiteY3" fmla="*/ 1117600 h 2861733"/>
              <a:gd name="connsiteX4" fmla="*/ 243883 w 4089837"/>
              <a:gd name="connsiteY4" fmla="*/ 1083733 h 2861733"/>
              <a:gd name="connsiteX5" fmla="*/ 311617 w 4089837"/>
              <a:gd name="connsiteY5" fmla="*/ 1066800 h 2861733"/>
              <a:gd name="connsiteX6" fmla="*/ 362417 w 4089837"/>
              <a:gd name="connsiteY6" fmla="*/ 1016000 h 2861733"/>
              <a:gd name="connsiteX7" fmla="*/ 464017 w 4089837"/>
              <a:gd name="connsiteY7" fmla="*/ 982133 h 2861733"/>
              <a:gd name="connsiteX8" fmla="*/ 582550 w 4089837"/>
              <a:gd name="connsiteY8" fmla="*/ 948266 h 2861733"/>
              <a:gd name="connsiteX9" fmla="*/ 751883 w 4089837"/>
              <a:gd name="connsiteY9" fmla="*/ 914400 h 2861733"/>
              <a:gd name="connsiteX10" fmla="*/ 1090550 w 4089837"/>
              <a:gd name="connsiteY10" fmla="*/ 880533 h 2861733"/>
              <a:gd name="connsiteX11" fmla="*/ 1276817 w 4089837"/>
              <a:gd name="connsiteY11" fmla="*/ 846666 h 2861733"/>
              <a:gd name="connsiteX12" fmla="*/ 1344550 w 4089837"/>
              <a:gd name="connsiteY12" fmla="*/ 829733 h 2861733"/>
              <a:gd name="connsiteX13" fmla="*/ 1412283 w 4089837"/>
              <a:gd name="connsiteY13" fmla="*/ 795866 h 2861733"/>
              <a:gd name="connsiteX14" fmla="*/ 1463083 w 4089837"/>
              <a:gd name="connsiteY14" fmla="*/ 728133 h 2861733"/>
              <a:gd name="connsiteX15" fmla="*/ 1513883 w 4089837"/>
              <a:gd name="connsiteY15" fmla="*/ 694266 h 2861733"/>
              <a:gd name="connsiteX16" fmla="*/ 1598550 w 4089837"/>
              <a:gd name="connsiteY16" fmla="*/ 558800 h 2861733"/>
              <a:gd name="connsiteX17" fmla="*/ 1632417 w 4089837"/>
              <a:gd name="connsiteY17" fmla="*/ 491066 h 2861733"/>
              <a:gd name="connsiteX18" fmla="*/ 1734017 w 4089837"/>
              <a:gd name="connsiteY18" fmla="*/ 355600 h 2861733"/>
              <a:gd name="connsiteX19" fmla="*/ 1818683 w 4089837"/>
              <a:gd name="connsiteY19" fmla="*/ 254000 h 2861733"/>
              <a:gd name="connsiteX20" fmla="*/ 1954150 w 4089837"/>
              <a:gd name="connsiteY20" fmla="*/ 152400 h 2861733"/>
              <a:gd name="connsiteX21" fmla="*/ 2089617 w 4089837"/>
              <a:gd name="connsiteY21" fmla="*/ 67733 h 2861733"/>
              <a:gd name="connsiteX22" fmla="*/ 2106550 w 4089837"/>
              <a:gd name="connsiteY22" fmla="*/ 16933 h 2861733"/>
              <a:gd name="connsiteX23" fmla="*/ 2157350 w 4089837"/>
              <a:gd name="connsiteY23" fmla="*/ 0 h 2861733"/>
              <a:gd name="connsiteX24" fmla="*/ 2428283 w 4089837"/>
              <a:gd name="connsiteY24" fmla="*/ 16933 h 2861733"/>
              <a:gd name="connsiteX25" fmla="*/ 2462150 w 4089837"/>
              <a:gd name="connsiteY25" fmla="*/ 67733 h 2861733"/>
              <a:gd name="connsiteX26" fmla="*/ 2512950 w 4089837"/>
              <a:gd name="connsiteY26" fmla="*/ 169333 h 2861733"/>
              <a:gd name="connsiteX27" fmla="*/ 2546817 w 4089837"/>
              <a:gd name="connsiteY27" fmla="*/ 338666 h 2861733"/>
              <a:gd name="connsiteX28" fmla="*/ 2580683 w 4089837"/>
              <a:gd name="connsiteY28" fmla="*/ 406400 h 2861733"/>
              <a:gd name="connsiteX29" fmla="*/ 2580683 w 4089837"/>
              <a:gd name="connsiteY29" fmla="*/ 1049866 h 2861733"/>
              <a:gd name="connsiteX30" fmla="*/ 2648417 w 4089837"/>
              <a:gd name="connsiteY30" fmla="*/ 1625600 h 2861733"/>
              <a:gd name="connsiteX31" fmla="*/ 2750017 w 4089837"/>
              <a:gd name="connsiteY31" fmla="*/ 1642533 h 2861733"/>
              <a:gd name="connsiteX32" fmla="*/ 3325750 w 4089837"/>
              <a:gd name="connsiteY32" fmla="*/ 1676400 h 2861733"/>
              <a:gd name="connsiteX33" fmla="*/ 3579750 w 4089837"/>
              <a:gd name="connsiteY33" fmla="*/ 1727200 h 2861733"/>
              <a:gd name="connsiteX34" fmla="*/ 3630550 w 4089837"/>
              <a:gd name="connsiteY34" fmla="*/ 1744133 h 2861733"/>
              <a:gd name="connsiteX35" fmla="*/ 3681350 w 4089837"/>
              <a:gd name="connsiteY35" fmla="*/ 1778000 h 2861733"/>
              <a:gd name="connsiteX36" fmla="*/ 3782950 w 4089837"/>
              <a:gd name="connsiteY36" fmla="*/ 1811866 h 2861733"/>
              <a:gd name="connsiteX37" fmla="*/ 3867617 w 4089837"/>
              <a:gd name="connsiteY37" fmla="*/ 1913466 h 2861733"/>
              <a:gd name="connsiteX38" fmla="*/ 3918417 w 4089837"/>
              <a:gd name="connsiteY38" fmla="*/ 1930400 h 2861733"/>
              <a:gd name="connsiteX39" fmla="*/ 3969217 w 4089837"/>
              <a:gd name="connsiteY39" fmla="*/ 1964266 h 2861733"/>
              <a:gd name="connsiteX40" fmla="*/ 4036950 w 4089837"/>
              <a:gd name="connsiteY40" fmla="*/ 1998133 h 2861733"/>
              <a:gd name="connsiteX41" fmla="*/ 4087750 w 4089837"/>
              <a:gd name="connsiteY41" fmla="*/ 2015066 h 2861733"/>
              <a:gd name="connsiteX42" fmla="*/ 4087750 w 4089837"/>
              <a:gd name="connsiteY42" fmla="*/ 2032000 h 286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089837" h="2861733">
                <a:moveTo>
                  <a:pt x="57617" y="2861733"/>
                </a:moveTo>
                <a:cubicBezTo>
                  <a:pt x="29481" y="2270903"/>
                  <a:pt x="36700" y="2597748"/>
                  <a:pt x="57617" y="1761066"/>
                </a:cubicBezTo>
                <a:cubicBezTo>
                  <a:pt x="69964" y="1267204"/>
                  <a:pt x="-117851" y="1204018"/>
                  <a:pt x="125350" y="1134533"/>
                </a:cubicBezTo>
                <a:cubicBezTo>
                  <a:pt x="147727" y="1128140"/>
                  <a:pt x="170505" y="1123244"/>
                  <a:pt x="193083" y="1117600"/>
                </a:cubicBezTo>
                <a:cubicBezTo>
                  <a:pt x="210016" y="1106311"/>
                  <a:pt x="225177" y="1091750"/>
                  <a:pt x="243883" y="1083733"/>
                </a:cubicBezTo>
                <a:cubicBezTo>
                  <a:pt x="265274" y="1074565"/>
                  <a:pt x="291410" y="1078346"/>
                  <a:pt x="311617" y="1066800"/>
                </a:cubicBezTo>
                <a:cubicBezTo>
                  <a:pt x="332409" y="1054919"/>
                  <a:pt x="341483" y="1027630"/>
                  <a:pt x="362417" y="1016000"/>
                </a:cubicBezTo>
                <a:cubicBezTo>
                  <a:pt x="393623" y="998663"/>
                  <a:pt x="430150" y="993422"/>
                  <a:pt x="464017" y="982133"/>
                </a:cubicBezTo>
                <a:cubicBezTo>
                  <a:pt x="517317" y="964366"/>
                  <a:pt x="523028" y="961021"/>
                  <a:pt x="582550" y="948266"/>
                </a:cubicBezTo>
                <a:cubicBezTo>
                  <a:pt x="638834" y="936205"/>
                  <a:pt x="694607" y="920128"/>
                  <a:pt x="751883" y="914400"/>
                </a:cubicBezTo>
                <a:cubicBezTo>
                  <a:pt x="864772" y="903111"/>
                  <a:pt x="978642" y="899184"/>
                  <a:pt x="1090550" y="880533"/>
                </a:cubicBezTo>
                <a:cubicBezTo>
                  <a:pt x="1164092" y="868276"/>
                  <a:pt x="1205801" y="862447"/>
                  <a:pt x="1276817" y="846666"/>
                </a:cubicBezTo>
                <a:cubicBezTo>
                  <a:pt x="1299535" y="841617"/>
                  <a:pt x="1321972" y="835377"/>
                  <a:pt x="1344550" y="829733"/>
                </a:cubicBezTo>
                <a:cubicBezTo>
                  <a:pt x="1367128" y="818444"/>
                  <a:pt x="1393117" y="812294"/>
                  <a:pt x="1412283" y="795866"/>
                </a:cubicBezTo>
                <a:cubicBezTo>
                  <a:pt x="1433711" y="777499"/>
                  <a:pt x="1443127" y="748089"/>
                  <a:pt x="1463083" y="728133"/>
                </a:cubicBezTo>
                <a:cubicBezTo>
                  <a:pt x="1477474" y="713742"/>
                  <a:pt x="1496950" y="705555"/>
                  <a:pt x="1513883" y="694266"/>
                </a:cubicBezTo>
                <a:cubicBezTo>
                  <a:pt x="1599697" y="522640"/>
                  <a:pt x="1488637" y="734661"/>
                  <a:pt x="1598550" y="558800"/>
                </a:cubicBezTo>
                <a:cubicBezTo>
                  <a:pt x="1611929" y="537394"/>
                  <a:pt x="1618415" y="512069"/>
                  <a:pt x="1632417" y="491066"/>
                </a:cubicBezTo>
                <a:cubicBezTo>
                  <a:pt x="1663727" y="444102"/>
                  <a:pt x="1702708" y="402565"/>
                  <a:pt x="1734017" y="355600"/>
                </a:cubicBezTo>
                <a:cubicBezTo>
                  <a:pt x="1766393" y="307034"/>
                  <a:pt x="1770876" y="293115"/>
                  <a:pt x="1818683" y="254000"/>
                </a:cubicBezTo>
                <a:cubicBezTo>
                  <a:pt x="1862369" y="218257"/>
                  <a:pt x="1903665" y="177643"/>
                  <a:pt x="1954150" y="152400"/>
                </a:cubicBezTo>
                <a:cubicBezTo>
                  <a:pt x="2047126" y="105911"/>
                  <a:pt x="2001689" y="133679"/>
                  <a:pt x="2089617" y="67733"/>
                </a:cubicBezTo>
                <a:cubicBezTo>
                  <a:pt x="2095261" y="50800"/>
                  <a:pt x="2093929" y="29554"/>
                  <a:pt x="2106550" y="16933"/>
                </a:cubicBezTo>
                <a:cubicBezTo>
                  <a:pt x="2119171" y="4312"/>
                  <a:pt x="2139501" y="0"/>
                  <a:pt x="2157350" y="0"/>
                </a:cubicBezTo>
                <a:cubicBezTo>
                  <a:pt x="2247837" y="0"/>
                  <a:pt x="2337972" y="11289"/>
                  <a:pt x="2428283" y="16933"/>
                </a:cubicBezTo>
                <a:cubicBezTo>
                  <a:pt x="2439572" y="33866"/>
                  <a:pt x="2453049" y="49530"/>
                  <a:pt x="2462150" y="67733"/>
                </a:cubicBezTo>
                <a:cubicBezTo>
                  <a:pt x="2532257" y="207947"/>
                  <a:pt x="2415892" y="23747"/>
                  <a:pt x="2512950" y="169333"/>
                </a:cubicBezTo>
                <a:cubicBezTo>
                  <a:pt x="2518804" y="204459"/>
                  <a:pt x="2531658" y="298243"/>
                  <a:pt x="2546817" y="338666"/>
                </a:cubicBezTo>
                <a:cubicBezTo>
                  <a:pt x="2555680" y="362302"/>
                  <a:pt x="2569394" y="383822"/>
                  <a:pt x="2580683" y="406400"/>
                </a:cubicBezTo>
                <a:cubicBezTo>
                  <a:pt x="2626530" y="727319"/>
                  <a:pt x="2580683" y="357501"/>
                  <a:pt x="2580683" y="1049866"/>
                </a:cubicBezTo>
                <a:cubicBezTo>
                  <a:pt x="2580683" y="1358589"/>
                  <a:pt x="2422502" y="1575396"/>
                  <a:pt x="2648417" y="1625600"/>
                </a:cubicBezTo>
                <a:cubicBezTo>
                  <a:pt x="2681933" y="1633048"/>
                  <a:pt x="2715779" y="1639965"/>
                  <a:pt x="2750017" y="1642533"/>
                </a:cubicBezTo>
                <a:cubicBezTo>
                  <a:pt x="2941721" y="1656911"/>
                  <a:pt x="3133839" y="1665111"/>
                  <a:pt x="3325750" y="1676400"/>
                </a:cubicBezTo>
                <a:cubicBezTo>
                  <a:pt x="3410868" y="1690586"/>
                  <a:pt x="3496596" y="1703441"/>
                  <a:pt x="3579750" y="1727200"/>
                </a:cubicBezTo>
                <a:cubicBezTo>
                  <a:pt x="3596912" y="1732104"/>
                  <a:pt x="3613617" y="1738489"/>
                  <a:pt x="3630550" y="1744133"/>
                </a:cubicBezTo>
                <a:cubicBezTo>
                  <a:pt x="3647483" y="1755422"/>
                  <a:pt x="3662753" y="1769735"/>
                  <a:pt x="3681350" y="1778000"/>
                </a:cubicBezTo>
                <a:cubicBezTo>
                  <a:pt x="3713972" y="1792498"/>
                  <a:pt x="3782950" y="1811866"/>
                  <a:pt x="3782950" y="1811866"/>
                </a:cubicBezTo>
                <a:cubicBezTo>
                  <a:pt x="3807940" y="1849351"/>
                  <a:pt x="3828503" y="1887390"/>
                  <a:pt x="3867617" y="1913466"/>
                </a:cubicBezTo>
                <a:cubicBezTo>
                  <a:pt x="3882469" y="1923367"/>
                  <a:pt x="3902452" y="1922418"/>
                  <a:pt x="3918417" y="1930400"/>
                </a:cubicBezTo>
                <a:cubicBezTo>
                  <a:pt x="3936620" y="1939501"/>
                  <a:pt x="3951547" y="1954169"/>
                  <a:pt x="3969217" y="1964266"/>
                </a:cubicBezTo>
                <a:cubicBezTo>
                  <a:pt x="3991134" y="1976790"/>
                  <a:pt x="4013748" y="1988189"/>
                  <a:pt x="4036950" y="1998133"/>
                </a:cubicBezTo>
                <a:cubicBezTo>
                  <a:pt x="4053356" y="2005164"/>
                  <a:pt x="4072899" y="2005165"/>
                  <a:pt x="4087750" y="2015066"/>
                </a:cubicBezTo>
                <a:cubicBezTo>
                  <a:pt x="4092447" y="2018197"/>
                  <a:pt x="4087750" y="2026355"/>
                  <a:pt x="4087750" y="2032000"/>
                </a:cubicBezTo>
              </a:path>
            </a:pathLst>
          </a:custGeom>
          <a:ln w="76200" cmpd="sng">
            <a:solidFill>
              <a:srgbClr val="FF6600"/>
            </a:solidFill>
            <a:headEnd type="none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57305" y="6702781"/>
            <a:ext cx="4859762" cy="687368"/>
            <a:chOff x="457305" y="6702781"/>
            <a:chExt cx="4859762" cy="687368"/>
          </a:xfrm>
        </p:grpSpPr>
        <p:sp>
          <p:nvSpPr>
            <p:cNvPr id="15" name="TextBox 14"/>
            <p:cNvSpPr txBox="1"/>
            <p:nvPr/>
          </p:nvSpPr>
          <p:spPr>
            <a:xfrm>
              <a:off x="457305" y="6702781"/>
              <a:ext cx="3895447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…and printed</a:t>
              </a:r>
              <a:r>
                <a:rPr kumimoji="0" lang="en-US" sz="3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</a:t>
              </a:r>
              <a:r>
                <a:rPr kumimoji="0" lang="en-US" sz="3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here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cxnSp>
          <p:nvCxnSpPr>
            <p:cNvPr id="16" name="Straight Arrow Connector 15"/>
            <p:cNvCxnSpPr>
              <a:stCxn id="15" idx="3"/>
            </p:cNvCxnSpPr>
            <p:nvPr/>
          </p:nvCxnSpPr>
          <p:spPr>
            <a:xfrm>
              <a:off x="4352752" y="7046465"/>
              <a:ext cx="964315" cy="0"/>
            </a:xfrm>
            <a:prstGeom prst="straightConnector1">
              <a:avLst/>
            </a:prstGeom>
            <a:noFill/>
            <a:ln w="38100" cap="flat">
              <a:solidFill>
                <a:srgbClr val="FF66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9" name="TextBox 18"/>
          <p:cNvSpPr txBox="1"/>
          <p:nvPr/>
        </p:nvSpPr>
        <p:spPr>
          <a:xfrm>
            <a:off x="193780" y="118191"/>
            <a:ext cx="148758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1971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182019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560086" y="5849778"/>
            <a:ext cx="3388668" cy="933029"/>
            <a:chOff x="1971439" y="5124530"/>
            <a:chExt cx="10710382" cy="2234514"/>
          </a:xfrm>
        </p:grpSpPr>
        <p:sp>
          <p:nvSpPr>
            <p:cNvPr id="18" name="Can 17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endCxn id="21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n 20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24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n 23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stCxn id="26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endCxn id="24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078470" y="5363264"/>
            <a:ext cx="4323837" cy="2304039"/>
            <a:chOff x="7416296" y="4662657"/>
            <a:chExt cx="3891454" cy="2073635"/>
          </a:xfrm>
        </p:grpSpPr>
        <p:grpSp>
          <p:nvGrpSpPr>
            <p:cNvPr id="43" name="Group 42"/>
            <p:cNvGrpSpPr/>
            <p:nvPr/>
          </p:nvGrpSpPr>
          <p:grpSpPr>
            <a:xfrm>
              <a:off x="8207215" y="5279611"/>
              <a:ext cx="2679709" cy="839726"/>
              <a:chOff x="3271140" y="5124530"/>
              <a:chExt cx="9410681" cy="2234514"/>
            </a:xfrm>
          </p:grpSpPr>
          <p:sp>
            <p:nvSpPr>
              <p:cNvPr id="44" name="Can 43"/>
              <p:cNvSpPr/>
              <p:nvPr/>
            </p:nvSpPr>
            <p:spPr>
              <a:xfrm>
                <a:off x="6962465" y="5124530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flipV="1">
                <a:off x="4583923" y="5518350"/>
                <a:ext cx="2561187" cy="308211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Can 46"/>
              <p:cNvSpPr/>
              <p:nvPr/>
            </p:nvSpPr>
            <p:spPr>
              <a:xfrm>
                <a:off x="3271140" y="5621087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>
                <a:off x="4205617" y="6059619"/>
                <a:ext cx="1867699" cy="1012618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endCxn id="50" idx="0"/>
              </p:cNvCxnSpPr>
              <p:nvPr/>
            </p:nvCxnSpPr>
            <p:spPr>
              <a:xfrm>
                <a:off x="8217499" y="5518352"/>
                <a:ext cx="2136997" cy="84400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Can 49"/>
              <p:cNvSpPr/>
              <p:nvPr/>
            </p:nvSpPr>
            <p:spPr>
              <a:xfrm>
                <a:off x="9515455" y="6075553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/>
              <p:cNvCxnSpPr>
                <a:stCxn id="52" idx="4"/>
              </p:cNvCxnSpPr>
              <p:nvPr/>
            </p:nvCxnSpPr>
            <p:spPr>
              <a:xfrm flipV="1">
                <a:off x="7145109" y="6501796"/>
                <a:ext cx="2733850" cy="570443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Can 51"/>
              <p:cNvSpPr/>
              <p:nvPr/>
            </p:nvSpPr>
            <p:spPr>
              <a:xfrm>
                <a:off x="5467031" y="6785433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>
                <a:endCxn id="50" idx="4"/>
              </p:cNvCxnSpPr>
              <p:nvPr/>
            </p:nvCxnSpPr>
            <p:spPr>
              <a:xfrm flipH="1" flipV="1">
                <a:off x="11193533" y="6362359"/>
                <a:ext cx="1488288" cy="744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7786389" y="5896566"/>
              <a:ext cx="2679709" cy="839726"/>
              <a:chOff x="3271140" y="5124530"/>
              <a:chExt cx="9410681" cy="2234514"/>
            </a:xfrm>
          </p:grpSpPr>
          <p:sp>
            <p:nvSpPr>
              <p:cNvPr id="31" name="Can 30"/>
              <p:cNvSpPr/>
              <p:nvPr/>
            </p:nvSpPr>
            <p:spPr>
              <a:xfrm>
                <a:off x="6962465" y="5124530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 flipV="1">
                <a:off x="4583923" y="5518350"/>
                <a:ext cx="2561187" cy="308211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an 33"/>
              <p:cNvSpPr/>
              <p:nvPr/>
            </p:nvSpPr>
            <p:spPr>
              <a:xfrm>
                <a:off x="3271140" y="5621087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>
                <a:off x="4205617" y="6059619"/>
                <a:ext cx="1867699" cy="1012618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endCxn id="37" idx="0"/>
              </p:cNvCxnSpPr>
              <p:nvPr/>
            </p:nvCxnSpPr>
            <p:spPr>
              <a:xfrm>
                <a:off x="8217499" y="5518352"/>
                <a:ext cx="2136997" cy="84400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an 36"/>
              <p:cNvSpPr/>
              <p:nvPr/>
            </p:nvSpPr>
            <p:spPr>
              <a:xfrm>
                <a:off x="9515455" y="6075553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/>
              <p:cNvCxnSpPr>
                <a:stCxn id="39" idx="4"/>
              </p:cNvCxnSpPr>
              <p:nvPr/>
            </p:nvCxnSpPr>
            <p:spPr>
              <a:xfrm flipV="1">
                <a:off x="7145109" y="6501796"/>
                <a:ext cx="2733850" cy="570443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an 38"/>
              <p:cNvSpPr/>
              <p:nvPr/>
            </p:nvSpPr>
            <p:spPr>
              <a:xfrm>
                <a:off x="5467031" y="6785433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/>
              <p:cNvCxnSpPr>
                <a:endCxn id="37" idx="4"/>
              </p:cNvCxnSpPr>
              <p:nvPr/>
            </p:nvCxnSpPr>
            <p:spPr>
              <a:xfrm flipH="1" flipV="1">
                <a:off x="11193533" y="6362359"/>
                <a:ext cx="1488288" cy="744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7416296" y="4662657"/>
              <a:ext cx="3891454" cy="1532917"/>
              <a:chOff x="-984303" y="5124530"/>
              <a:chExt cx="13666124" cy="4079096"/>
            </a:xfrm>
          </p:grpSpPr>
          <p:sp>
            <p:nvSpPr>
              <p:cNvPr id="57" name="Can 56"/>
              <p:cNvSpPr/>
              <p:nvPr/>
            </p:nvSpPr>
            <p:spPr>
              <a:xfrm>
                <a:off x="6962465" y="5124530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/>
              <p:cNvCxnSpPr>
                <a:endCxn id="60" idx="2"/>
              </p:cNvCxnSpPr>
              <p:nvPr/>
            </p:nvCxnSpPr>
            <p:spPr>
              <a:xfrm>
                <a:off x="1971439" y="5890769"/>
                <a:ext cx="1299701" cy="17124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4583923" y="5518350"/>
                <a:ext cx="2561187" cy="308211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Can 59"/>
              <p:cNvSpPr/>
              <p:nvPr/>
            </p:nvSpPr>
            <p:spPr>
              <a:xfrm>
                <a:off x="3271140" y="5621087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/>
              <p:cNvCxnSpPr/>
              <p:nvPr/>
            </p:nvCxnSpPr>
            <p:spPr>
              <a:xfrm>
                <a:off x="4205617" y="6059619"/>
                <a:ext cx="1867699" cy="1012618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endCxn id="63" idx="0"/>
              </p:cNvCxnSpPr>
              <p:nvPr/>
            </p:nvCxnSpPr>
            <p:spPr>
              <a:xfrm>
                <a:off x="8217499" y="5518352"/>
                <a:ext cx="2136997" cy="84400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Can 62"/>
              <p:cNvSpPr/>
              <p:nvPr/>
            </p:nvSpPr>
            <p:spPr>
              <a:xfrm>
                <a:off x="9515455" y="6075553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/>
              <p:cNvCxnSpPr>
                <a:stCxn id="65" idx="4"/>
              </p:cNvCxnSpPr>
              <p:nvPr/>
            </p:nvCxnSpPr>
            <p:spPr>
              <a:xfrm flipV="1">
                <a:off x="7145109" y="6493347"/>
                <a:ext cx="2733850" cy="570442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Can 64"/>
              <p:cNvSpPr/>
              <p:nvPr/>
            </p:nvSpPr>
            <p:spPr>
              <a:xfrm>
                <a:off x="5467030" y="6776984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/>
              <p:cNvCxnSpPr>
                <a:endCxn id="63" idx="4"/>
              </p:cNvCxnSpPr>
              <p:nvPr/>
            </p:nvCxnSpPr>
            <p:spPr>
              <a:xfrm flipH="1" flipV="1">
                <a:off x="11193533" y="6362359"/>
                <a:ext cx="1488288" cy="744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-984303" y="9186502"/>
                <a:ext cx="1299702" cy="17124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43" name="Picture 114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1354" y="289472"/>
            <a:ext cx="5501242" cy="37534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5678" y="167372"/>
            <a:ext cx="1812708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“</a:t>
            </a: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router</a:t>
            </a: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”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968" y="1249510"/>
            <a:ext cx="2241724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“</a:t>
            </a:r>
            <a:r>
              <a:rPr lang="en-US" dirty="0" smtClean="0">
                <a:solidFill>
                  <a:srgbClr val="FF0000"/>
                </a:solidFill>
              </a:rPr>
              <a:t>e</a:t>
            </a: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nd host</a:t>
            </a: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”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3546751" y="3853856"/>
            <a:ext cx="1209278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“</a:t>
            </a:r>
            <a:r>
              <a:rPr lang="en-US" dirty="0" smtClean="0">
                <a:solidFill>
                  <a:srgbClr val="FF0000"/>
                </a:solidFill>
              </a:rPr>
              <a:t>link</a:t>
            </a: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”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17714" y="854740"/>
            <a:ext cx="1463287" cy="394770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8" name="Straight Arrow Connector 217"/>
          <p:cNvCxnSpPr>
            <a:stCxn id="3" idx="2"/>
          </p:cNvCxnSpPr>
          <p:nvPr/>
        </p:nvCxnSpPr>
        <p:spPr>
          <a:xfrm>
            <a:off x="1226830" y="1936878"/>
            <a:ext cx="1716750" cy="560695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9" name="Straight Arrow Connector 218"/>
          <p:cNvCxnSpPr>
            <a:stCxn id="217" idx="0"/>
          </p:cNvCxnSpPr>
          <p:nvPr/>
        </p:nvCxnSpPr>
        <p:spPr>
          <a:xfrm flipV="1">
            <a:off x="4151390" y="3134189"/>
            <a:ext cx="869701" cy="719667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" name="Group 3"/>
          <p:cNvGrpSpPr/>
          <p:nvPr/>
        </p:nvGrpSpPr>
        <p:grpSpPr>
          <a:xfrm>
            <a:off x="7561162" y="2814919"/>
            <a:ext cx="6723841" cy="6424791"/>
            <a:chOff x="7561162" y="2814919"/>
            <a:chExt cx="6723841" cy="6424791"/>
          </a:xfrm>
        </p:grpSpPr>
        <p:grpSp>
          <p:nvGrpSpPr>
            <p:cNvPr id="221" name="Group 220"/>
            <p:cNvGrpSpPr/>
            <p:nvPr/>
          </p:nvGrpSpPr>
          <p:grpSpPr>
            <a:xfrm>
              <a:off x="8962824" y="4869852"/>
              <a:ext cx="3912623" cy="2304040"/>
              <a:chOff x="7786389" y="4662656"/>
              <a:chExt cx="3521361" cy="2073636"/>
            </a:xfrm>
          </p:grpSpPr>
          <p:grpSp>
            <p:nvGrpSpPr>
              <p:cNvPr id="222" name="Group 221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245" name="Can 244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6" name="Straight Connector 245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Can 246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endCxn id="250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0" name="Can 249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1" name="Straight Connector 250"/>
                <p:cNvCxnSpPr>
                  <a:stCxn id="252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Can 251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3" name="Straight Connector 252"/>
                <p:cNvCxnSpPr>
                  <a:endCxn id="250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3" name="Group 222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236" name="Can 235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7" name="Straight Connector 236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8" name="Can 237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>
                  <a:endCxn id="241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1" name="Can 240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2" name="Straight Connector 241"/>
                <p:cNvCxnSpPr>
                  <a:stCxn id="243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3" name="Can 242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4" name="Straight Connector 243"/>
                <p:cNvCxnSpPr>
                  <a:endCxn id="241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" name="Group 223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225" name="Can 224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6" name="Straight Connector 225"/>
                <p:cNvCxnSpPr>
                  <a:endCxn id="228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8" name="Can 227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>
                  <a:endCxn id="231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1" name="Can 230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2" name="Straight Connector 231"/>
                <p:cNvCxnSpPr>
                  <a:stCxn id="233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3" name="Can 232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4" name="Straight Connector 233"/>
                <p:cNvCxnSpPr>
                  <a:endCxn id="231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4" name="Group 253"/>
            <p:cNvGrpSpPr/>
            <p:nvPr/>
          </p:nvGrpSpPr>
          <p:grpSpPr>
            <a:xfrm>
              <a:off x="7561162" y="6935670"/>
              <a:ext cx="3912623" cy="2304040"/>
              <a:chOff x="7786389" y="4662656"/>
              <a:chExt cx="3521361" cy="2073636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277" name="Can 276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Can 278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>
                  <a:endCxn id="282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Can 281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3" name="Straight Connector 282"/>
                <p:cNvCxnSpPr>
                  <a:stCxn id="284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4" name="Can 283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5" name="Straight Connector 284"/>
                <p:cNvCxnSpPr>
                  <a:endCxn id="282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Group 255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268" name="Can 267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Can 269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>
                  <a:endCxn id="273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Can 272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4" name="Straight Connector 273"/>
                <p:cNvCxnSpPr>
                  <a:stCxn id="275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Can 274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6" name="Straight Connector 275"/>
                <p:cNvCxnSpPr>
                  <a:endCxn id="273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7" name="Group 256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258" name="Can 257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9" name="Straight Connector 258"/>
                <p:cNvCxnSpPr>
                  <a:endCxn id="261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1" name="Can 260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>
                  <a:endCxn id="264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4" name="Can 263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5" name="Straight Connector 264"/>
                <p:cNvCxnSpPr>
                  <a:stCxn id="266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Can 265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7" name="Straight Connector 266"/>
                <p:cNvCxnSpPr>
                  <a:endCxn id="264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6" name="Group 285"/>
            <p:cNvGrpSpPr/>
            <p:nvPr/>
          </p:nvGrpSpPr>
          <p:grpSpPr>
            <a:xfrm>
              <a:off x="10372380" y="2814919"/>
              <a:ext cx="3912623" cy="2304040"/>
              <a:chOff x="7786389" y="4662656"/>
              <a:chExt cx="3521361" cy="2073636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09" name="Can 308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0" name="Straight Connector 309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1" name="Can 310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2" name="Straight Connector 311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/>
                <p:cNvCxnSpPr>
                  <a:endCxn id="314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4" name="Can 313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5" name="Straight Connector 314"/>
                <p:cNvCxnSpPr>
                  <a:stCxn id="316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6" name="Can 315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7" name="Straight Connector 316"/>
                <p:cNvCxnSpPr>
                  <a:endCxn id="314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00" name="Can 299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1" name="Straight Connector 300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Can 301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3" name="Straight Connector 302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>
                  <a:endCxn id="305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5" name="Can 304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6" name="Straight Connector 305"/>
                <p:cNvCxnSpPr>
                  <a:stCxn id="307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Can 306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8" name="Straight Connector 307"/>
                <p:cNvCxnSpPr>
                  <a:endCxn id="305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290" name="Can 289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1" name="Straight Connector 290"/>
                <p:cNvCxnSpPr>
                  <a:endCxn id="293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Can 292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>
                  <a:endCxn id="296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6" name="Can 295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7" name="Straight Connector 296"/>
                <p:cNvCxnSpPr>
                  <a:stCxn id="298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Can 297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9" name="Straight Connector 298"/>
                <p:cNvCxnSpPr>
                  <a:endCxn id="296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" name="Group 4"/>
          <p:cNvGrpSpPr/>
          <p:nvPr/>
        </p:nvGrpSpPr>
        <p:grpSpPr>
          <a:xfrm>
            <a:off x="10549928" y="948137"/>
            <a:ext cx="8295930" cy="8665259"/>
            <a:chOff x="10549928" y="948137"/>
            <a:chExt cx="8295930" cy="8665259"/>
          </a:xfrm>
        </p:grpSpPr>
        <p:grpSp>
          <p:nvGrpSpPr>
            <p:cNvPr id="318" name="Group 317"/>
            <p:cNvGrpSpPr/>
            <p:nvPr/>
          </p:nvGrpSpPr>
          <p:grpSpPr>
            <a:xfrm>
              <a:off x="13349834" y="3012664"/>
              <a:ext cx="3912623" cy="2304040"/>
              <a:chOff x="7786389" y="4662656"/>
              <a:chExt cx="3521361" cy="2073636"/>
            </a:xfrm>
          </p:grpSpPr>
          <p:grpSp>
            <p:nvGrpSpPr>
              <p:cNvPr id="319" name="Group 318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41" name="Can 340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Can 342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4" name="Straight Connector 343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/>
                <p:cNvCxnSpPr>
                  <a:endCxn id="346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6" name="Can 345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7" name="Straight Connector 346"/>
                <p:cNvCxnSpPr>
                  <a:stCxn id="348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8" name="Can 347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9" name="Straight Connector 348"/>
                <p:cNvCxnSpPr>
                  <a:endCxn id="346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32" name="Can 331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3" name="Straight Connector 332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4" name="Can 333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>
                  <a:endCxn id="337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7" name="Can 336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8" name="Straight Connector 337"/>
                <p:cNvCxnSpPr>
                  <a:stCxn id="339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Can 338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0" name="Straight Connector 339"/>
                <p:cNvCxnSpPr>
                  <a:endCxn id="337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1" name="Group 320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322" name="Can 321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3" name="Straight Connector 322"/>
                <p:cNvCxnSpPr>
                  <a:endCxn id="325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5" name="Can 324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6" name="Straight Connector 325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>
                  <a:endCxn id="328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8" name="Can 327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9" name="Straight Connector 328"/>
                <p:cNvCxnSpPr>
                  <a:stCxn id="330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Can 329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1" name="Straight Connector 330"/>
                <p:cNvCxnSpPr>
                  <a:endCxn id="328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0" name="Group 349"/>
            <p:cNvGrpSpPr/>
            <p:nvPr/>
          </p:nvGrpSpPr>
          <p:grpSpPr>
            <a:xfrm>
              <a:off x="11949881" y="5072464"/>
              <a:ext cx="3912623" cy="2304040"/>
              <a:chOff x="7786389" y="4662656"/>
              <a:chExt cx="3521361" cy="2073636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73" name="Can 372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4" name="Straight Connector 373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Can 374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6" name="Straight Connector 375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>
                  <a:endCxn id="378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8" name="Can 377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9" name="Straight Connector 378"/>
                <p:cNvCxnSpPr>
                  <a:stCxn id="380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0" name="Can 379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1" name="Straight Connector 380"/>
                <p:cNvCxnSpPr>
                  <a:endCxn id="378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64" name="Can 363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5" name="Straight Connector 364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6" name="Can 365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7" name="Straight Connector 366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/>
                <p:cNvCxnSpPr>
                  <a:endCxn id="369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9" name="Can 368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0" name="Straight Connector 369"/>
                <p:cNvCxnSpPr>
                  <a:stCxn id="371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1" name="Can 370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2" name="Straight Connector 371"/>
                <p:cNvCxnSpPr>
                  <a:endCxn id="369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3" name="Group 352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354" name="Can 353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55" name="Straight Connector 354"/>
                <p:cNvCxnSpPr>
                  <a:endCxn id="357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Can 356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58" name="Straight Connector 357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>
                  <a:endCxn id="360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0" name="Can 359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1" name="Straight Connector 360"/>
                <p:cNvCxnSpPr>
                  <a:stCxn id="362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2" name="Can 361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3" name="Straight Connector 362"/>
                <p:cNvCxnSpPr>
                  <a:endCxn id="360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82" name="Group 381"/>
            <p:cNvGrpSpPr/>
            <p:nvPr/>
          </p:nvGrpSpPr>
          <p:grpSpPr>
            <a:xfrm>
              <a:off x="10549928" y="7132264"/>
              <a:ext cx="3912623" cy="2304040"/>
              <a:chOff x="7786389" y="4662656"/>
              <a:chExt cx="3521361" cy="2073636"/>
            </a:xfrm>
          </p:grpSpPr>
          <p:grpSp>
            <p:nvGrpSpPr>
              <p:cNvPr id="383" name="Group 382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05" name="Can 404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6" name="Straight Connector 405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7" name="Can 406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8" name="Straight Connector 407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/>
                <p:cNvCxnSpPr>
                  <a:endCxn id="410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0" name="Can 409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1" name="Straight Connector 410"/>
                <p:cNvCxnSpPr>
                  <a:stCxn id="412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2" name="Can 411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3" name="Straight Connector 412"/>
                <p:cNvCxnSpPr>
                  <a:endCxn id="410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96" name="Can 395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7" name="Straight Connector 396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8" name="Can 397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9" name="Straight Connector 398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/>
                <p:cNvCxnSpPr>
                  <a:endCxn id="401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Can 400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2" name="Straight Connector 401"/>
                <p:cNvCxnSpPr>
                  <a:stCxn id="403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Can 402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4" name="Straight Connector 403"/>
                <p:cNvCxnSpPr>
                  <a:endCxn id="401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5" name="Group 384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386" name="Can 385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7" name="Straight Connector 386"/>
                <p:cNvCxnSpPr>
                  <a:endCxn id="389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9" name="Can 388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0" name="Straight Connector 389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/>
                <p:cNvCxnSpPr>
                  <a:endCxn id="392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2" name="Can 391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3" name="Straight Connector 392"/>
                <p:cNvCxnSpPr>
                  <a:stCxn id="394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4" name="Can 393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5" name="Straight Connector 394"/>
                <p:cNvCxnSpPr>
                  <a:endCxn id="392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4" name="Group 413"/>
            <p:cNvGrpSpPr/>
            <p:nvPr/>
          </p:nvGrpSpPr>
          <p:grpSpPr>
            <a:xfrm>
              <a:off x="13496593" y="7309356"/>
              <a:ext cx="3912623" cy="2304040"/>
              <a:chOff x="7786389" y="4662656"/>
              <a:chExt cx="3521361" cy="2073636"/>
            </a:xfrm>
          </p:grpSpPr>
          <p:grpSp>
            <p:nvGrpSpPr>
              <p:cNvPr id="415" name="Group 414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37" name="Can 436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8" name="Straight Connector 437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9" name="Can 438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40" name="Straight Connector 439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/>
                <p:cNvCxnSpPr>
                  <a:endCxn id="442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2" name="Can 441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43" name="Straight Connector 442"/>
                <p:cNvCxnSpPr>
                  <a:stCxn id="444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4" name="Can 443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45" name="Straight Connector 444"/>
                <p:cNvCxnSpPr>
                  <a:endCxn id="442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6" name="Group 415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28" name="Can 427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9" name="Straight Connector 428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0" name="Can 429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1" name="Straight Connector 430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/>
                <p:cNvCxnSpPr>
                  <a:endCxn id="433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3" name="Can 432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4" name="Straight Connector 433"/>
                <p:cNvCxnSpPr>
                  <a:stCxn id="435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5" name="Can 434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6" name="Straight Connector 435"/>
                <p:cNvCxnSpPr>
                  <a:endCxn id="433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7" name="Group 416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418" name="Can 417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9" name="Straight Connector 418"/>
                <p:cNvCxnSpPr>
                  <a:endCxn id="421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Can 420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2" name="Straight Connector 421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/>
                <p:cNvCxnSpPr>
                  <a:endCxn id="424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4" name="Can 423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5" name="Straight Connector 424"/>
                <p:cNvCxnSpPr>
                  <a:stCxn id="426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6" name="Can 425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7" name="Straight Connector 426"/>
                <p:cNvCxnSpPr>
                  <a:endCxn id="424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6" name="Group 445"/>
            <p:cNvGrpSpPr/>
            <p:nvPr/>
          </p:nvGrpSpPr>
          <p:grpSpPr>
            <a:xfrm>
              <a:off x="14933235" y="5268246"/>
              <a:ext cx="3912623" cy="2304040"/>
              <a:chOff x="7786389" y="4662656"/>
              <a:chExt cx="3521361" cy="2073636"/>
            </a:xfrm>
          </p:grpSpPr>
          <p:grpSp>
            <p:nvGrpSpPr>
              <p:cNvPr id="447" name="Group 446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69" name="Can 468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0" name="Straight Connector 469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1" name="Can 470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2" name="Straight Connector 471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/>
                <p:cNvCxnSpPr>
                  <a:endCxn id="474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4" name="Can 473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5" name="Straight Connector 474"/>
                <p:cNvCxnSpPr>
                  <a:stCxn id="476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6" name="Can 475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7" name="Straight Connector 476"/>
                <p:cNvCxnSpPr>
                  <a:endCxn id="474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8" name="Group 447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60" name="Can 459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1" name="Straight Connector 460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2" name="Can 461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3" name="Straight Connector 462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Connector 463"/>
                <p:cNvCxnSpPr>
                  <a:endCxn id="465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5" name="Can 464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6" name="Straight Connector 465"/>
                <p:cNvCxnSpPr>
                  <a:stCxn id="467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7" name="Can 466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8" name="Straight Connector 467"/>
                <p:cNvCxnSpPr>
                  <a:endCxn id="465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9" name="Group 448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450" name="Can 449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1" name="Straight Connector 450"/>
                <p:cNvCxnSpPr>
                  <a:endCxn id="453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3" name="Can 452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4" name="Straight Connector 453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Connector 454"/>
                <p:cNvCxnSpPr>
                  <a:endCxn id="456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6" name="Can 455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7" name="Straight Connector 456"/>
                <p:cNvCxnSpPr>
                  <a:stCxn id="458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8" name="Can 457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9" name="Straight Connector 458"/>
                <p:cNvCxnSpPr>
                  <a:endCxn id="456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8" name="Group 477"/>
            <p:cNvGrpSpPr/>
            <p:nvPr/>
          </p:nvGrpSpPr>
          <p:grpSpPr>
            <a:xfrm>
              <a:off x="14778222" y="948137"/>
              <a:ext cx="3912623" cy="2304040"/>
              <a:chOff x="7786389" y="4662656"/>
              <a:chExt cx="3521361" cy="2073636"/>
            </a:xfrm>
          </p:grpSpPr>
          <p:grpSp>
            <p:nvGrpSpPr>
              <p:cNvPr id="479" name="Group 478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501" name="Can 500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2" name="Straight Connector 501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3" name="Can 502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4" name="Straight Connector 503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Connector 504"/>
                <p:cNvCxnSpPr>
                  <a:endCxn id="506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6" name="Can 505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7" name="Straight Connector 506"/>
                <p:cNvCxnSpPr>
                  <a:stCxn id="508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8" name="Can 507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9" name="Straight Connector 508"/>
                <p:cNvCxnSpPr>
                  <a:endCxn id="506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0" name="Group 479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92" name="Can 491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3" name="Straight Connector 492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4" name="Can 493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5" name="Straight Connector 494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495"/>
                <p:cNvCxnSpPr>
                  <a:endCxn id="497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7" name="Can 496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8" name="Straight Connector 497"/>
                <p:cNvCxnSpPr>
                  <a:stCxn id="499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9" name="Can 498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0" name="Straight Connector 499"/>
                <p:cNvCxnSpPr>
                  <a:endCxn id="497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1" name="Group 480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482" name="Can 481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3" name="Straight Connector 482"/>
                <p:cNvCxnSpPr>
                  <a:endCxn id="485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Connector 483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5" name="Can 484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6" name="Straight Connector 485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Connector 486"/>
                <p:cNvCxnSpPr>
                  <a:endCxn id="488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8" name="Can 487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9" name="Straight Connector 488"/>
                <p:cNvCxnSpPr>
                  <a:stCxn id="490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0" name="Can 489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1" name="Straight Connector 490"/>
                <p:cNvCxnSpPr>
                  <a:endCxn id="488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10" name="TextBox 509"/>
          <p:cNvSpPr txBox="1"/>
          <p:nvPr/>
        </p:nvSpPr>
        <p:spPr>
          <a:xfrm>
            <a:off x="961571" y="4702790"/>
            <a:ext cx="2808273" cy="1272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1969</a:t>
            </a:r>
          </a:p>
          <a:p>
            <a:pPr marL="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4</a:t>
            </a:r>
            <a:r>
              <a:rPr kumimoji="0" lang="en-US" sz="3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“</a:t>
            </a:r>
            <a:r>
              <a:rPr kumimoji="0" lang="en-US" sz="38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end hosts</a:t>
            </a:r>
            <a:r>
              <a:rPr kumimoji="0" lang="en-US" sz="3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”</a:t>
            </a:r>
          </a:p>
        </p:txBody>
      </p:sp>
      <p:sp>
        <p:nvSpPr>
          <p:cNvPr id="511" name="TextBox 510"/>
          <p:cNvSpPr txBox="1"/>
          <p:nvPr/>
        </p:nvSpPr>
        <p:spPr>
          <a:xfrm>
            <a:off x="5752640" y="4088271"/>
            <a:ext cx="3889737" cy="1272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 smtClean="0">
                <a:solidFill>
                  <a:srgbClr val="0365C0"/>
                </a:solidFill>
              </a:rPr>
              <a:t>1988 </a:t>
            </a:r>
          </a:p>
          <a:p>
            <a:pPr marL="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 smtClean="0">
                <a:solidFill>
                  <a:srgbClr val="000000"/>
                </a:solidFill>
              </a:rPr>
              <a:t>10,000 “</a:t>
            </a:r>
            <a:r>
              <a:rPr lang="en-US" baseline="0" dirty="0" smtClean="0">
                <a:solidFill>
                  <a:srgbClr val="FF0000"/>
                </a:solidFill>
              </a:rPr>
              <a:t>end hosts</a:t>
            </a:r>
            <a:r>
              <a:rPr lang="en-US" baseline="0" dirty="0" smtClean="0">
                <a:solidFill>
                  <a:srgbClr val="000000"/>
                </a:solidFill>
              </a:rPr>
              <a:t>”</a:t>
            </a:r>
          </a:p>
        </p:txBody>
      </p:sp>
      <p:sp>
        <p:nvSpPr>
          <p:cNvPr id="512" name="TextBox 511"/>
          <p:cNvSpPr txBox="1"/>
          <p:nvPr/>
        </p:nvSpPr>
        <p:spPr>
          <a:xfrm>
            <a:off x="10449348" y="913940"/>
            <a:ext cx="4483887" cy="1272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dirty="0" smtClean="0">
                <a:ln>
                  <a:noFill/>
                </a:ln>
                <a:solidFill>
                  <a:srgbClr val="0365C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1993 </a:t>
            </a:r>
          </a:p>
          <a:p>
            <a:pPr marL="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1,000,000 “</a:t>
            </a:r>
            <a:r>
              <a:rPr kumimoji="0" lang="en-US" sz="38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end hosts</a:t>
            </a:r>
            <a:r>
              <a:rPr kumimoji="0" lang="en-US" sz="3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”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3235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" grpId="0"/>
      <p:bldP spid="511" grpId="0"/>
      <p:bldP spid="5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Then in 1993 something </a:t>
            </a:r>
            <a:br>
              <a:rPr lang="en-US" dirty="0" smtClean="0"/>
            </a:br>
            <a:r>
              <a:rPr lang="en-US" dirty="0" smtClean="0"/>
              <a:t>even BIGGER happened!!!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9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1993: The first web browser (Mosaic)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32" y="1783202"/>
            <a:ext cx="5498171" cy="39829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723" y="2126465"/>
            <a:ext cx="2939821" cy="2939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7427" y="5090938"/>
            <a:ext cx="3561848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Marc Andreessen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806988" y="5912273"/>
            <a:ext cx="6629197" cy="3233964"/>
            <a:chOff x="3785723" y="5848478"/>
            <a:chExt cx="6629197" cy="32339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1711" y="5848478"/>
              <a:ext cx="1753654" cy="220804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785723" y="6671533"/>
              <a:ext cx="1077218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 smtClean="0">
                  <a:ln>
                    <a:noFill/>
                  </a:ln>
                  <a:solidFill>
                    <a:srgbClr val="0365C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1993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365C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00071" y="8118074"/>
              <a:ext cx="3455398" cy="964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rtl="0" latinLnBrk="1" hangingPunct="0"/>
              <a:r>
                <a:rPr kumimoji="0" lang="en-US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Gill Sans"/>
                </a:rPr>
                <a:t>President </a:t>
              </a:r>
            </a:p>
            <a:p>
              <a:pPr rtl="0" latinLnBrk="1" hangingPunct="0"/>
              <a:r>
                <a:rPr lang="en-US" sz="2800" b="1" dirty="0" err="1" smtClean="0"/>
                <a:t>Süleyman</a:t>
              </a:r>
              <a:r>
                <a:rPr lang="en-US" sz="2800" b="1" dirty="0" smtClean="0"/>
                <a:t> </a:t>
              </a:r>
              <a:r>
                <a:rPr lang="en-US" sz="2800" b="1" dirty="0" err="1"/>
                <a:t>Demirel</a:t>
              </a:r>
              <a:r>
                <a:rPr kumimoji="0" lang="en-US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Gill Sans"/>
                </a:rPr>
                <a:t> 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58381" y="5848478"/>
              <a:ext cx="1656919" cy="220804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265017" y="8118076"/>
              <a:ext cx="2149903" cy="964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rtl="0" latinLnBrk="1" hangingPunct="0"/>
              <a:r>
                <a:rPr kumimoji="0" lang="en-US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Gill Sans"/>
                </a:rPr>
                <a:t>President </a:t>
              </a:r>
            </a:p>
            <a:p>
              <a:pPr rtl="0" latinLnBrk="1" hangingPunct="0"/>
              <a:r>
                <a:rPr lang="en-US" sz="2800" b="1" dirty="0" smtClean="0"/>
                <a:t>Bill Clinton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97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48" y="1108953"/>
            <a:ext cx="13812508" cy="786706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7711" y="144025"/>
            <a:ext cx="14955854" cy="16256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The number of Internet </a:t>
            </a:r>
            <a:r>
              <a:rPr lang="en-US" dirty="0"/>
              <a:t>u</a:t>
            </a:r>
            <a:r>
              <a:rPr lang="en-US" smtClean="0"/>
              <a:t>sers </a:t>
            </a:r>
            <a:r>
              <a:rPr lang="en-US" dirty="0" smtClean="0"/>
              <a:t>in </a:t>
            </a:r>
            <a:r>
              <a:rPr lang="en-US" smtClean="0"/>
              <a:t>the </a:t>
            </a:r>
            <a:r>
              <a:rPr lang="en-US" smtClean="0"/>
              <a:t>world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943780" y="8625935"/>
            <a:ext cx="52915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www.internetlivestats.com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/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sym typeface="Gill San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546958" y="2513786"/>
            <a:ext cx="3642812" cy="1118255"/>
            <a:chOff x="11546958" y="2513786"/>
            <a:chExt cx="3642812" cy="1118255"/>
          </a:xfrm>
        </p:grpSpPr>
        <p:sp>
          <p:nvSpPr>
            <p:cNvPr id="2" name="Oval 1"/>
            <p:cNvSpPr/>
            <p:nvPr/>
          </p:nvSpPr>
          <p:spPr>
            <a:xfrm>
              <a:off x="11546958" y="2649492"/>
              <a:ext cx="1020725" cy="382772"/>
            </a:xfrm>
            <a:prstGeom prst="ellipse">
              <a:avLst/>
            </a:prstGeom>
            <a:noFill/>
            <a:ln w="57150" cap="flat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2650613" y="2513786"/>
              <a:ext cx="2539157" cy="111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3.6m </a:t>
              </a:r>
              <a:r>
                <a:rPr kumimoji="0" lang="en-US" sz="3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people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000000"/>
                  </a:solidFill>
                </a:rPr>
                <a:t>~ 40% of world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05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8|2.6|3|4.4|1.4|2.7|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13920</TotalTime>
  <Words>979</Words>
  <Application>Microsoft Macintosh PowerPoint</Application>
  <PresentationFormat>Custom</PresentationFormat>
  <Paragraphs>272</Paragraphs>
  <Slides>44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Calibri</vt:lpstr>
      <vt:lpstr>Gill Sans</vt:lpstr>
      <vt:lpstr>Helvetica</vt:lpstr>
      <vt:lpstr>Lucida Grande</vt:lpstr>
      <vt:lpstr>Arial</vt:lpstr>
      <vt:lpstr>White</vt:lpstr>
      <vt:lpstr>How the Internet Works</vt:lpstr>
      <vt:lpstr>PowerPoint Presentation</vt:lpstr>
      <vt:lpstr>The Internet in 1969</vt:lpstr>
      <vt:lpstr>What did they use it for?</vt:lpstr>
      <vt:lpstr>PowerPoint Presentation</vt:lpstr>
      <vt:lpstr>PowerPoint Presentation</vt:lpstr>
      <vt:lpstr>Then in 1993 something  even BIGGER happened!!!</vt:lpstr>
      <vt:lpstr>1993: The first web browser (Mosaic)</vt:lpstr>
      <vt:lpstr>The number of Internet users in the world</vt:lpstr>
      <vt:lpstr>PowerPoint Presentation</vt:lpstr>
      <vt:lpstr>How does it all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Packets may be damaged</vt:lpstr>
      <vt:lpstr>Packets may arrive out of order</vt:lpstr>
      <vt:lpstr>Packets may be duplicated</vt:lpstr>
      <vt:lpstr>They may not arrive at all!</vt:lpstr>
      <vt:lpstr>Summary so far</vt:lpstr>
      <vt:lpstr>What do Internet packets look like?</vt:lpstr>
      <vt:lpstr>Internet addresses</vt:lpstr>
      <vt:lpstr>Internet Addresses (“IP address”)</vt:lpstr>
      <vt:lpstr>Internet “IP” Addresses</vt:lpstr>
      <vt:lpstr>Can we see the path our packets take?</vt:lpstr>
      <vt:lpstr>ping yuba.stanford.edu</vt:lpstr>
      <vt:lpstr>PowerPoint Presentation</vt:lpstr>
      <vt:lpstr>PowerPoint Presentation</vt:lpstr>
      <vt:lpstr>PowerPoint Presentation</vt:lpstr>
      <vt:lpstr>PowerPoint Presentation</vt:lpstr>
      <vt:lpstr>How packets find their way across the Internet</vt:lpstr>
      <vt:lpstr>Routers forward packets  one at a time.</vt:lpstr>
      <vt:lpstr>IP Addresses</vt:lpstr>
      <vt:lpstr>Summary so far</vt:lpstr>
      <vt:lpstr>Sending data reliably over an Internet that is unreliable</vt:lpstr>
      <vt:lpstr>PowerPoint Presentation</vt:lpstr>
      <vt:lpstr>TCP’s job</vt:lpstr>
      <vt:lpstr>PowerPoint Presentation</vt:lpstr>
      <vt:lpstr>http client (e.g. Chrome)</vt:lpstr>
      <vt:lpstr>Here it goes….</vt:lpstr>
      <vt:lpstr>http server (e.g. www.google.com)</vt:lpstr>
      <vt:lpstr>Summary of what we learned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Networked Applications</dc:title>
  <cp:lastModifiedBy>Microsoft Office User</cp:lastModifiedBy>
  <cp:revision>99</cp:revision>
  <dcterms:modified xsi:type="dcterms:W3CDTF">2017-07-04T15:21:58Z</dcterms:modified>
</cp:coreProperties>
</file>